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7" r:id="rId2"/>
    <p:sldId id="258" r:id="rId3"/>
    <p:sldId id="268" r:id="rId4"/>
    <p:sldId id="259" r:id="rId5"/>
    <p:sldId id="266" r:id="rId6"/>
    <p:sldId id="267" r:id="rId7"/>
    <p:sldId id="280" r:id="rId8"/>
    <p:sldId id="274" r:id="rId9"/>
    <p:sldId id="276" r:id="rId10"/>
    <p:sldId id="348" r:id="rId11"/>
    <p:sldId id="279" r:id="rId12"/>
    <p:sldId id="282" r:id="rId13"/>
    <p:sldId id="283" r:id="rId14"/>
    <p:sldId id="284" r:id="rId15"/>
    <p:sldId id="285" r:id="rId16"/>
    <p:sldId id="286" r:id="rId17"/>
    <p:sldId id="287" r:id="rId18"/>
    <p:sldId id="340" r:id="rId19"/>
    <p:sldId id="288" r:id="rId20"/>
    <p:sldId id="289" r:id="rId21"/>
    <p:sldId id="300" r:id="rId22"/>
    <p:sldId id="301" r:id="rId23"/>
    <p:sldId id="302" r:id="rId24"/>
    <p:sldId id="358" r:id="rId25"/>
    <p:sldId id="354" r:id="rId26"/>
    <p:sldId id="359" r:id="rId27"/>
    <p:sldId id="355" r:id="rId28"/>
    <p:sldId id="360" r:id="rId29"/>
    <p:sldId id="356" r:id="rId30"/>
    <p:sldId id="361" r:id="rId31"/>
    <p:sldId id="357" r:id="rId32"/>
    <p:sldId id="331" r:id="rId33"/>
    <p:sldId id="333" r:id="rId34"/>
    <p:sldId id="342" r:id="rId35"/>
    <p:sldId id="343" r:id="rId36"/>
    <p:sldId id="344" r:id="rId37"/>
    <p:sldId id="345" r:id="rId38"/>
    <p:sldId id="350" r:id="rId39"/>
    <p:sldId id="35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66FF33"/>
    <a:srgbClr val="339933"/>
    <a:srgbClr val="9900FF"/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3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BA99C6-7C79-4833-BEB5-CE0CE505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B8FB8-1146-4CBE-B395-FD18F9D8E2BD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A297F-3EFD-437D-B655-A1552ECAC2B6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0FD5E-B9B9-4D6E-ABDE-ACE2E6D80697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699A2-0773-4836-AF5D-839994EE03E4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C9D4A-6222-481C-A8FE-68812EE9C516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25261-4E14-4456-AC99-64132F318A72}" type="slidenum">
              <a:rPr lang="fr-CA" smtClean="0"/>
              <a:pPr/>
              <a:t>29</a:t>
            </a:fld>
            <a:endParaRPr lang="fr-CA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7957F-4A9A-46E8-A455-9412B69EA579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5B5F4-63A4-446A-9959-03CE1C74CE31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AF85-DA05-4ECC-8DCE-0670EF1F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0F3C-1246-49E4-B989-B3378F7A7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0339-85E7-46BE-8B11-7602AE923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8428-8CFB-4AA7-911A-F362DBB01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808B3-5A38-473C-BBAB-972E0B28B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594C-9D61-4B84-BE27-7FE03683E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A414-0459-40BA-94B1-C025F635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F0C7-EAF9-4514-868D-200277403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B44F-15F8-495D-B1A2-FC69CCD2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A7EB-17B0-45D0-9F6F-23ACF3FA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E321-9914-4AA9-85BB-925E21FF6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7ADED8-1B89-412D-9D8E-001B32EF5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9pPr>
    </p:titleStyle>
    <p:bodyStyle>
      <a:lvl1pPr marL="741363" indent="-741363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3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1376363" indent="-5207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800" b="1">
          <a:solidFill>
            <a:schemeClr val="bg1"/>
          </a:solidFill>
          <a:latin typeface="+mn-lt"/>
        </a:defRPr>
      </a:lvl2pPr>
      <a:lvl3pPr marL="1884363" indent="-3937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2400">
          <a:solidFill>
            <a:schemeClr val="bg1"/>
          </a:solidFill>
          <a:latin typeface="+mn-lt"/>
        </a:defRPr>
      </a:lvl3pPr>
      <a:lvl4pPr marL="22272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570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3027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484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941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4398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START Triage: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Beyond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Red</a:t>
            </a:r>
            <a:r>
              <a:rPr lang="en-US"/>
              <a:t>, Yellow, </a:t>
            </a:r>
            <a:r>
              <a:rPr lang="en-US">
                <a:solidFill>
                  <a:srgbClr val="66FF33"/>
                </a:solidFill>
              </a:rPr>
              <a:t>Green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and</a:t>
            </a:r>
            <a:r>
              <a:rPr lang="en-US"/>
              <a:t> </a:t>
            </a:r>
            <a:r>
              <a:rPr lang="en-US">
                <a:solidFill>
                  <a:schemeClr val="folHlink"/>
                </a:solidFill>
              </a:rPr>
              <a:t>Black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/>
          <a:lstStyle/>
          <a:p>
            <a:pPr eaLnBrk="1" hangingPunct="1"/>
            <a:endParaRPr lang="en-US" sz="1800">
              <a:solidFill>
                <a:srgbClr val="FFCC99"/>
              </a:solidFill>
            </a:endParaRPr>
          </a:p>
          <a:p>
            <a:pPr eaLnBrk="1" hangingPunct="1"/>
            <a:r>
              <a:rPr lang="en-US" sz="1800">
                <a:solidFill>
                  <a:srgbClr val="FFCC99"/>
                </a:solidFill>
              </a:rPr>
              <a:t>Adapted from a presentation by:</a:t>
            </a:r>
          </a:p>
          <a:p>
            <a:pPr eaLnBrk="1" hangingPunct="1"/>
            <a:r>
              <a:rPr lang="en-US" sz="1800">
                <a:solidFill>
                  <a:srgbClr val="FFCC99"/>
                </a:solidFill>
              </a:rPr>
              <a:t>Lou E. Romig MD, FAAP, FACEP, Miami-Dade Fire Rescue</a:t>
            </a:r>
          </a:p>
        </p:txBody>
      </p:sp>
      <p:pic>
        <p:nvPicPr>
          <p:cNvPr id="2052" name="Picture 2" descr="I:\DCIM\100CANON\IMG_3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9545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685800"/>
            <a:ext cx="26908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0" y="685800"/>
            <a:ext cx="26733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RT algorit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START: Step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3600"/>
              <a:t>Triage officer announces that all </a:t>
            </a:r>
            <a:r>
              <a:rPr lang="en-US" sz="3600">
                <a:solidFill>
                  <a:srgbClr val="66FF33"/>
                </a:solidFill>
              </a:rPr>
              <a:t>patients that can walk </a:t>
            </a:r>
            <a:r>
              <a:rPr lang="en-US" sz="3600"/>
              <a:t>should get up and walk to a designated area for eventual secondary triage.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360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3600"/>
              <a:t>All ambulatory patients are initially tagged as </a:t>
            </a:r>
            <a:r>
              <a:rPr lang="en-US" sz="3600">
                <a:solidFill>
                  <a:srgbClr val="66FF33"/>
                </a:solidFill>
              </a:rPr>
              <a:t>Green</a:t>
            </a:r>
            <a:r>
              <a:rPr lang="en-US" sz="3600"/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START: Step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/>
              <a:t>Triage officer assesses patients in the order in which they are encountered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/>
              <a:t>Assess for presence or absence of spontaneous respirations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/>
              <a:t>If breathing, move to Step 3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/>
              <a:t>If apneic, open airway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/>
              <a:t>If patient remains apneic, tag as </a:t>
            </a:r>
            <a:r>
              <a:rPr lang="en-US">
                <a:solidFill>
                  <a:schemeClr val="folHlink"/>
                </a:solidFill>
              </a:rPr>
              <a:t>Black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/>
              <a:t>If patient starts breathing, tag as </a:t>
            </a:r>
            <a:r>
              <a:rPr lang="en-US">
                <a:solidFill>
                  <a:srgbClr val="FF3300"/>
                </a:solidFill>
              </a:rPr>
              <a:t>Red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START: Step 2 - continued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Assess respiratory rate</a:t>
            </a:r>
          </a:p>
          <a:p>
            <a:pPr eaLnBrk="1" hangingPunct="1"/>
            <a:r>
              <a:rPr lang="en-US" sz="4000"/>
              <a:t>If </a:t>
            </a:r>
            <a:r>
              <a:rPr lang="en-US" sz="4000">
                <a:ea typeface="Batang" pitchFamily="18" charset="-127"/>
              </a:rPr>
              <a:t>≤ 30, proceed to Step 4</a:t>
            </a:r>
          </a:p>
          <a:p>
            <a:pPr eaLnBrk="1" hangingPunct="1"/>
            <a:r>
              <a:rPr lang="en-US" sz="4000">
                <a:ea typeface="Batang" pitchFamily="18" charset="-127"/>
              </a:rPr>
              <a:t>If </a:t>
            </a:r>
            <a:r>
              <a:rPr lang="en-US" sz="4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 30, tag patient as </a:t>
            </a:r>
            <a:r>
              <a:rPr lang="en-US" sz="400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Red</a:t>
            </a:r>
            <a:endParaRPr lang="en-US" sz="4000" u="sng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START: Step 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4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Assess presence or absence of radial pulse</a:t>
            </a:r>
          </a:p>
          <a:p>
            <a:pPr eaLnBrk="1" hangingPunct="1">
              <a:buFontTx/>
              <a:buNone/>
            </a:pPr>
            <a:r>
              <a:rPr lang="en-US" sz="4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Present: move to step 4</a:t>
            </a:r>
          </a:p>
          <a:p>
            <a:pPr eaLnBrk="1" hangingPunct="1">
              <a:buFontTx/>
              <a:buNone/>
            </a:pPr>
            <a:r>
              <a:rPr lang="en-US" sz="4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Absent: tag as </a:t>
            </a:r>
            <a:r>
              <a:rPr lang="en-US" sz="400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Red</a:t>
            </a:r>
          </a:p>
          <a:p>
            <a:pPr eaLnBrk="1" hangingPunct="1">
              <a:buFontTx/>
              <a:buNone/>
            </a:pPr>
            <a:endParaRPr lang="en-US" sz="1600"/>
          </a:p>
          <a:p>
            <a:pPr eaLnBrk="1" hangingPunct="1"/>
            <a:r>
              <a:rPr lang="en-US" sz="4000"/>
              <a:t>Alternative: capillary refill</a:t>
            </a:r>
          </a:p>
          <a:p>
            <a:pPr eaLnBrk="1" hangingPunct="1">
              <a:buFontTx/>
              <a:buNone/>
            </a:pPr>
            <a:r>
              <a:rPr lang="en-US" sz="4000"/>
              <a:t>	(ok if </a:t>
            </a:r>
            <a:r>
              <a:rPr lang="en-US" sz="4000">
                <a:ea typeface="Arial Unicode MS" pitchFamily="34" charset="-128"/>
                <a:cs typeface="Arial Unicode MS" pitchFamily="34" charset="-128"/>
              </a:rPr>
              <a:t>≤ 2 seconds)</a:t>
            </a:r>
            <a:endParaRPr lang="en-US" sz="4000">
              <a:solidFill>
                <a:srgbClr val="FF3300"/>
              </a:solidFill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START: Step 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4000"/>
              <a:t>Assess mental status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/>
              <a:t>If able to obey commands, tag as </a:t>
            </a:r>
            <a:r>
              <a:rPr lang="en-US" sz="4000">
                <a:solidFill>
                  <a:srgbClr val="FFFF00"/>
                </a:solidFill>
              </a:rPr>
              <a:t>Yellow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/>
              <a:t>If unable to obey commands, tag as </a:t>
            </a:r>
            <a:r>
              <a:rPr lang="en-US" sz="4000">
                <a:solidFill>
                  <a:srgbClr val="FF3300"/>
                </a:solidFill>
              </a:rPr>
              <a:t>Red</a:t>
            </a:r>
          </a:p>
          <a:p>
            <a:pPr eaLnBrk="1" hangingPunct="1"/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Mnemonic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981200"/>
            <a:ext cx="1066800" cy="3505200"/>
          </a:xfrm>
          <a:ln w="57150"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000"/>
              <a:t>R</a:t>
            </a:r>
          </a:p>
          <a:p>
            <a:pPr eaLnBrk="1" hangingPunct="1">
              <a:buFontTx/>
              <a:buNone/>
            </a:pPr>
            <a:r>
              <a:rPr lang="en-US" sz="6000"/>
              <a:t>P</a:t>
            </a:r>
          </a:p>
          <a:p>
            <a:pPr eaLnBrk="1" hangingPunct="1">
              <a:buFontTx/>
              <a:buNone/>
            </a:pPr>
            <a:r>
              <a:rPr lang="en-US" sz="6000"/>
              <a:t>M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3048000" cy="3505200"/>
          </a:xfrm>
          <a:ln w="57150">
            <a:solidFill>
              <a:schemeClr val="tx2"/>
            </a:solidFill>
          </a:ln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Tx/>
              <a:buNone/>
            </a:pPr>
            <a:r>
              <a:rPr lang="en-US" sz="6600"/>
              <a:t>30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r>
              <a:rPr lang="en-US" sz="6600"/>
              <a:t>2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r>
              <a:rPr lang="en-US" sz="6600"/>
              <a:t>Can do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/>
              <a:t>JumpSTART Pediatric MCI Triage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4000"/>
              <a:t>Developed by                               Lou Romig MD, FAAP, FACEP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4000"/>
              <a:t>Only recognized pediatric MCI primary triage tool used in the US &amp; Canada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4000"/>
              <a:t>Being taught around the world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Triage?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marL="733425" indent="-733425" eaLnBrk="1" hangingPunct="1">
              <a:spcBef>
                <a:spcPct val="45000"/>
              </a:spcBef>
            </a:pPr>
            <a:r>
              <a:rPr lang="en-US" sz="3600"/>
              <a:t>“Triage” means “to sort”</a:t>
            </a:r>
          </a:p>
          <a:p>
            <a:pPr marL="733425" indent="-733425" eaLnBrk="1" hangingPunct="1">
              <a:spcBef>
                <a:spcPct val="45000"/>
              </a:spcBef>
            </a:pPr>
            <a:r>
              <a:rPr lang="en-US" sz="3600"/>
              <a:t>Looks at medical needs and urgency of each individual patient</a:t>
            </a:r>
          </a:p>
          <a:p>
            <a:pPr marL="733425" indent="-733425" eaLnBrk="1" hangingPunct="1">
              <a:spcBef>
                <a:spcPct val="45000"/>
              </a:spcBef>
            </a:pPr>
            <a:r>
              <a:rPr lang="en-US" sz="3600"/>
              <a:t>Sorting based on limited data acquisition</a:t>
            </a:r>
          </a:p>
          <a:p>
            <a:pPr marL="733425" indent="-733425" eaLnBrk="1" hangingPunct="1">
              <a:spcBef>
                <a:spcPct val="45000"/>
              </a:spcBef>
            </a:pPr>
            <a:r>
              <a:rPr lang="en-US" sz="3600"/>
              <a:t>Also must consider resource availability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implified algorit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3350"/>
            <a:ext cx="4586288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Modification for Nonambulatory Children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4000"/>
              <a:t>Children developmentally unable to walk due to young age or developmental delay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/>
              <a:t>Children with chronic disabilities that prevent them from walking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4000"/>
              <a:t>If pt meets any red criteria tag as </a:t>
            </a:r>
            <a:r>
              <a:rPr lang="en-US" sz="4000">
                <a:solidFill>
                  <a:srgbClr val="FF3300"/>
                </a:solidFill>
              </a:rPr>
              <a:t>red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4000"/>
              <a:t>If patient meets yellow criteria, tag as </a:t>
            </a:r>
            <a:r>
              <a:rPr lang="en-US" sz="40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Modification for Nonambulatory Children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MBINED S-JS ALGORIT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143000"/>
          </a:xfrm>
        </p:spPr>
        <p:txBody>
          <a:bodyPr/>
          <a:lstStyle/>
          <a:p>
            <a:pPr eaLnBrk="1" hangingPunct="1"/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32 yo female, multiple fractures to both legs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Skin: pale, warm, dry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Respiration : 24/min, GAEB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Radial pulse: strong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Capilary refill: 2 seconds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Neurologic status : oriented, obeys command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PMH : none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143000"/>
          </a:xfrm>
        </p:spPr>
        <p:txBody>
          <a:bodyPr/>
          <a:lstStyle/>
          <a:p>
            <a:pPr eaLnBrk="1" hangingPunct="1"/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32 yo female, multiple fractures to both legs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Skin: pale, warm, dry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Respiration : 24/min, GAEB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Radial pulse: strong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Capilary refill: 2 seconds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Neurologic status : oriented, obeys command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PMH : none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endParaRPr lang="en-US" sz="2800"/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6172200" y="5448300"/>
            <a:ext cx="225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10 yo boy, impaled by a branch 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>
              <a:buFontTx/>
              <a:buChar char="•"/>
            </a:pPr>
            <a:r>
              <a:rPr lang="fr-FR" sz="2800"/>
              <a:t>Skin: pale, cool, clammy</a:t>
            </a:r>
          </a:p>
          <a:p>
            <a:pPr eaLnBrk="1" hangingPunct="1">
              <a:buFontTx/>
              <a:buChar char="•"/>
            </a:pPr>
            <a:r>
              <a:rPr lang="fr-FR" sz="2800"/>
              <a:t>Respiration : superficial at 12/min</a:t>
            </a:r>
          </a:p>
          <a:p>
            <a:pPr eaLnBrk="1" hangingPunct="1">
              <a:buFontTx/>
              <a:buChar char="•"/>
            </a:pPr>
            <a:r>
              <a:rPr lang="fr-FR" sz="2800"/>
              <a:t>Radial pulse : rapid, weak, regular</a:t>
            </a:r>
          </a:p>
          <a:p>
            <a:pPr eaLnBrk="1" hangingPunct="1">
              <a:buFontTx/>
              <a:buChar char="•"/>
            </a:pPr>
            <a:r>
              <a:rPr lang="fr-FR" sz="2800"/>
              <a:t>Capillary refill : 4 seconds</a:t>
            </a:r>
          </a:p>
          <a:p>
            <a:pPr eaLnBrk="1" hangingPunct="1">
              <a:buFontTx/>
              <a:buChar char="•"/>
            </a:pPr>
            <a:r>
              <a:rPr lang="fr-FR" sz="2800"/>
              <a:t>Neurologic status : conscious, reacts to pain</a:t>
            </a:r>
          </a:p>
          <a:p>
            <a:pPr eaLnBrk="1" hangingPunct="1">
              <a:buFontTx/>
              <a:buChar char="•"/>
            </a:pPr>
            <a:r>
              <a:rPr lang="fr-CA" sz="2800"/>
              <a:t>PMH: unknown</a:t>
            </a:r>
            <a:endParaRPr lang="en-US" sz="2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buFontTx/>
              <a:buChar char="•"/>
            </a:pPr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10 yo boy, impaled by a branch 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>
              <a:buFontTx/>
              <a:buChar char="•"/>
            </a:pPr>
            <a:r>
              <a:rPr lang="fr-FR" sz="2800"/>
              <a:t>Skin: pale, cool, clammy</a:t>
            </a:r>
          </a:p>
          <a:p>
            <a:pPr eaLnBrk="1" hangingPunct="1">
              <a:buFontTx/>
              <a:buChar char="•"/>
            </a:pPr>
            <a:r>
              <a:rPr lang="fr-FR" sz="2800"/>
              <a:t>Respiration : superficial at 12/min</a:t>
            </a:r>
          </a:p>
          <a:p>
            <a:pPr eaLnBrk="1" hangingPunct="1">
              <a:buFontTx/>
              <a:buChar char="•"/>
            </a:pPr>
            <a:r>
              <a:rPr lang="fr-FR" sz="2800"/>
              <a:t>Radial pulse : rapid, weak, regular</a:t>
            </a:r>
          </a:p>
          <a:p>
            <a:pPr eaLnBrk="1" hangingPunct="1">
              <a:buFontTx/>
              <a:buChar char="•"/>
            </a:pPr>
            <a:r>
              <a:rPr lang="fr-FR" sz="2800"/>
              <a:t>Capillary refill : 4 seconds</a:t>
            </a:r>
          </a:p>
          <a:p>
            <a:pPr eaLnBrk="1" hangingPunct="1">
              <a:buFontTx/>
              <a:buChar char="•"/>
            </a:pPr>
            <a:r>
              <a:rPr lang="fr-FR" sz="2800"/>
              <a:t>Neurologic status : conscious, reacts to pain</a:t>
            </a:r>
          </a:p>
          <a:p>
            <a:pPr eaLnBrk="1" hangingPunct="1">
              <a:buFontTx/>
              <a:buChar char="•"/>
            </a:pPr>
            <a:r>
              <a:rPr lang="fr-CA" sz="2800"/>
              <a:t>PMH: unknown</a:t>
            </a:r>
            <a:endParaRPr lang="en-US" sz="2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buFontTx/>
              <a:buChar char="•"/>
            </a:pPr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7075488" y="5448300"/>
            <a:ext cx="1230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372600" cy="1143000"/>
          </a:xfrm>
        </p:spPr>
        <p:txBody>
          <a:bodyPr/>
          <a:lstStyle/>
          <a:p>
            <a:pPr eaLnBrk="1" hangingPunct="1"/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Adult female, unconscious, injured by explosion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114800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>
              <a:buFontTx/>
              <a:buChar char="•"/>
            </a:pPr>
            <a:r>
              <a:rPr lang="fr-FR" sz="2800"/>
              <a:t>Skin: cyanosed, cold, clammy</a:t>
            </a:r>
          </a:p>
          <a:p>
            <a:pPr eaLnBrk="1" hangingPunct="1">
              <a:buFontTx/>
              <a:buChar char="•"/>
            </a:pPr>
            <a:r>
              <a:rPr lang="fr-FR" sz="2800"/>
              <a:t>Respiration : absent after opening the airway</a:t>
            </a:r>
          </a:p>
          <a:p>
            <a:pPr eaLnBrk="1" hangingPunct="1">
              <a:buFontTx/>
              <a:buChar char="•"/>
            </a:pPr>
            <a:r>
              <a:rPr lang="fr-FR" sz="2800"/>
              <a:t>Radial pulse: absent</a:t>
            </a:r>
          </a:p>
          <a:p>
            <a:pPr eaLnBrk="1" hangingPunct="1">
              <a:buFontTx/>
              <a:buChar char="•"/>
            </a:pPr>
            <a:r>
              <a:rPr lang="fr-FR" sz="2800"/>
              <a:t>Capillary refill: not done</a:t>
            </a:r>
          </a:p>
          <a:p>
            <a:pPr eaLnBrk="1" hangingPunct="1">
              <a:buFontTx/>
              <a:buChar char="•"/>
            </a:pPr>
            <a:r>
              <a:rPr lang="fr-FR" sz="2800"/>
              <a:t>Neurologic status : no verbal response</a:t>
            </a:r>
          </a:p>
          <a:p>
            <a:pPr eaLnBrk="1" hangingPunct="1">
              <a:buFontTx/>
              <a:buChar char="•"/>
            </a:pPr>
            <a:r>
              <a:rPr lang="fr-FR" sz="2800"/>
              <a:t>Secondary survey : deformed left leg, facial &amp; thoracic wounds.</a:t>
            </a:r>
            <a:endParaRPr lang="en-US" sz="2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buFontTx/>
              <a:buChar char="•"/>
            </a:pPr>
            <a:endParaRPr lang="en-US" sz="2800"/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372600" cy="1143000"/>
          </a:xfrm>
        </p:spPr>
        <p:txBody>
          <a:bodyPr/>
          <a:lstStyle/>
          <a:p>
            <a:pPr eaLnBrk="1" hangingPunct="1"/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Adult female, unconscious, injured by explosion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>
              <a:buFontTx/>
              <a:buChar char="•"/>
            </a:pPr>
            <a:r>
              <a:rPr lang="fr-FR" sz="2800"/>
              <a:t>Skin: cyanosed, cold, clammy</a:t>
            </a:r>
          </a:p>
          <a:p>
            <a:pPr eaLnBrk="1" hangingPunct="1">
              <a:buFontTx/>
              <a:buChar char="•"/>
            </a:pPr>
            <a:r>
              <a:rPr lang="fr-FR" sz="2800"/>
              <a:t>Respiration : absent after opening the airway</a:t>
            </a:r>
          </a:p>
          <a:p>
            <a:pPr eaLnBrk="1" hangingPunct="1">
              <a:buFontTx/>
              <a:buChar char="•"/>
            </a:pPr>
            <a:r>
              <a:rPr lang="fr-FR" sz="2800"/>
              <a:t>Radial pulse: absent</a:t>
            </a:r>
          </a:p>
          <a:p>
            <a:pPr eaLnBrk="1" hangingPunct="1">
              <a:buFontTx/>
              <a:buChar char="•"/>
            </a:pPr>
            <a:r>
              <a:rPr lang="fr-FR" sz="2800"/>
              <a:t>Capillary refill: not done</a:t>
            </a:r>
          </a:p>
          <a:p>
            <a:pPr eaLnBrk="1" hangingPunct="1">
              <a:buFontTx/>
              <a:buChar char="•"/>
            </a:pPr>
            <a:r>
              <a:rPr lang="fr-FR" sz="2800"/>
              <a:t>Neurologic status : no verbal response</a:t>
            </a:r>
          </a:p>
          <a:p>
            <a:pPr eaLnBrk="1" hangingPunct="1">
              <a:buFontTx/>
              <a:buChar char="•"/>
            </a:pPr>
            <a:r>
              <a:rPr lang="fr-FR" sz="2800"/>
              <a:t>Secondary survey : deformed left leg, facial and thoracic wounds. </a:t>
            </a:r>
            <a:endParaRPr lang="en-US" sz="2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buFontTx/>
              <a:buChar char="•"/>
            </a:pPr>
            <a:endParaRPr lang="en-US" sz="2800"/>
          </a:p>
          <a:p>
            <a:pPr eaLnBrk="1" hangingPunct="1"/>
            <a:endParaRPr lang="en-US" sz="2800"/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7113588" y="5791200"/>
            <a:ext cx="1954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Primary Disaster Triage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r>
              <a:rPr lang="en-US" sz="3600">
                <a:solidFill>
                  <a:srgbClr val="66FF33"/>
                </a:solidFill>
              </a:rPr>
              <a:t>Goals:</a:t>
            </a:r>
            <a:r>
              <a:rPr lang="en-US" sz="3600"/>
              <a:t>  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3600"/>
              <a:t>1) to sort patients based on probable needs for immediate care.  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3600"/>
              <a:t>2) Also to recognize futility.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br>
              <a:rPr lang="fr-FR" sz="3200">
                <a:solidFill>
                  <a:srgbClr val="66FF33"/>
                </a:solidFill>
                <a:latin typeface="Impact" pitchFamily="34" charset="0"/>
              </a:rPr>
            </a:br>
            <a:br>
              <a:rPr lang="fr-FR" sz="3200">
                <a:solidFill>
                  <a:srgbClr val="66FF33"/>
                </a:solidFill>
                <a:latin typeface="Impact" pitchFamily="34" charset="0"/>
              </a:rPr>
            </a:br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Panicked  female, holding right arm and screaming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sz="2800"/>
              <a:t>Skin : cold, dry</a:t>
            </a:r>
          </a:p>
          <a:p>
            <a:pPr eaLnBrk="1" hangingPunct="1">
              <a:buFontTx/>
              <a:buChar char="•"/>
            </a:pPr>
            <a:r>
              <a:rPr lang="fr-FR" sz="2800"/>
              <a:t>Respiration : 24/min, regular</a:t>
            </a:r>
          </a:p>
          <a:p>
            <a:pPr eaLnBrk="1" hangingPunct="1">
              <a:buFontTx/>
              <a:buChar char="•"/>
            </a:pPr>
            <a:r>
              <a:rPr lang="fr-FR" sz="2800"/>
              <a:t>Radial pulse : rapid, strong</a:t>
            </a:r>
          </a:p>
          <a:p>
            <a:pPr eaLnBrk="1" hangingPunct="1">
              <a:buFontTx/>
              <a:buChar char="•"/>
            </a:pPr>
            <a:r>
              <a:rPr lang="fr-FR" sz="2800"/>
              <a:t>Capillary refill: not done</a:t>
            </a:r>
          </a:p>
          <a:p>
            <a:pPr eaLnBrk="1" hangingPunct="1">
              <a:buFontTx/>
              <a:buChar char="•"/>
            </a:pPr>
            <a:r>
              <a:rPr lang="fr-FR" sz="2800"/>
              <a:t>Neurologic status: verbal, ambulatory</a:t>
            </a:r>
          </a:p>
          <a:p>
            <a:pPr eaLnBrk="1" hangingPunct="1">
              <a:buFontTx/>
              <a:buChar char="•"/>
            </a:pPr>
            <a:r>
              <a:rPr lang="fr-FR" sz="2800"/>
              <a:t>pmh : sickle cell</a:t>
            </a:r>
          </a:p>
          <a:p>
            <a:pPr eaLnBrk="1" hangingPunct="1">
              <a:buFontTx/>
              <a:buChar char="•"/>
            </a:pPr>
            <a:r>
              <a:rPr lang="fr-FR" sz="2800"/>
              <a:t>Physical exam : deformed right wrist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buFontTx/>
              <a:buChar char="•"/>
            </a:pPr>
            <a:endParaRPr lang="en-US" sz="2800"/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br>
              <a:rPr lang="fr-FR" sz="3200">
                <a:solidFill>
                  <a:srgbClr val="66FF33"/>
                </a:solidFill>
                <a:latin typeface="Impact" pitchFamily="34" charset="0"/>
              </a:rPr>
            </a:br>
            <a:br>
              <a:rPr lang="fr-FR" sz="3200">
                <a:solidFill>
                  <a:srgbClr val="66FF33"/>
                </a:solidFill>
                <a:latin typeface="Impact" pitchFamily="34" charset="0"/>
              </a:rPr>
            </a:br>
            <a:r>
              <a:rPr lang="fr-FR" sz="3200">
                <a:solidFill>
                  <a:srgbClr val="66FF33"/>
                </a:solidFill>
                <a:latin typeface="Impact" pitchFamily="34" charset="0"/>
              </a:rPr>
              <a:t>Panicked  female, holding right arm and screaming</a:t>
            </a:r>
            <a:endParaRPr lang="en-US" sz="320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sz="2800"/>
              <a:t>Skin : cold, dry</a:t>
            </a:r>
          </a:p>
          <a:p>
            <a:pPr eaLnBrk="1" hangingPunct="1">
              <a:buFontTx/>
              <a:buChar char="•"/>
            </a:pPr>
            <a:r>
              <a:rPr lang="fr-FR" sz="2800"/>
              <a:t>Respiration : 24/min, regular</a:t>
            </a:r>
          </a:p>
          <a:p>
            <a:pPr eaLnBrk="1" hangingPunct="1">
              <a:buFontTx/>
              <a:buChar char="•"/>
            </a:pPr>
            <a:r>
              <a:rPr lang="fr-FR" sz="2800"/>
              <a:t>Radial pulse : rapid, strong</a:t>
            </a:r>
          </a:p>
          <a:p>
            <a:pPr eaLnBrk="1" hangingPunct="1">
              <a:buFontTx/>
              <a:buChar char="•"/>
            </a:pPr>
            <a:r>
              <a:rPr lang="fr-FR" sz="2800"/>
              <a:t>Capillary refill: not done</a:t>
            </a:r>
          </a:p>
          <a:p>
            <a:pPr eaLnBrk="1" hangingPunct="1">
              <a:buFontTx/>
              <a:buChar char="•"/>
            </a:pPr>
            <a:r>
              <a:rPr lang="fr-FR" sz="2800"/>
              <a:t>Neurologic status: verbal, ambulatory</a:t>
            </a:r>
          </a:p>
          <a:p>
            <a:pPr eaLnBrk="1" hangingPunct="1">
              <a:buFontTx/>
              <a:buChar char="•"/>
            </a:pPr>
            <a:r>
              <a:rPr lang="fr-FR" sz="2800"/>
              <a:t>pmh : sickle cell</a:t>
            </a:r>
          </a:p>
          <a:p>
            <a:pPr eaLnBrk="1" hangingPunct="1">
              <a:buFontTx/>
              <a:buChar char="•"/>
            </a:pPr>
            <a:r>
              <a:rPr lang="fr-FR" sz="2800"/>
              <a:t>Physical exam : deformed right wrist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/>
              <a:t>WHAT IS THE TRIAGE COLOR?</a:t>
            </a:r>
          </a:p>
          <a:p>
            <a:pPr eaLnBrk="1" hangingPunct="1">
              <a:buFontTx/>
              <a:buChar char="•"/>
            </a:pPr>
            <a:endParaRPr lang="en-US" sz="2800"/>
          </a:p>
          <a:p>
            <a:pPr eaLnBrk="1" hangingPunct="1"/>
            <a:endParaRPr lang="en-US" sz="2800"/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7086600" y="5791200"/>
            <a:ext cx="1892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Points about MCI Triage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276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r>
              <a:rPr lang="en-US" sz="3600"/>
              <a:t>All victims must have equal importance at the time of primary triage.</a:t>
            </a:r>
          </a:p>
          <a:p>
            <a:pPr marL="0" indent="0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r>
              <a:rPr lang="en-US" sz="3600"/>
              <a:t>No patient group can receive special consideration other than that dictated by their physiology.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47800" y="54102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>
                <a:solidFill>
                  <a:srgbClr val="66FF33"/>
                </a:solidFill>
                <a:latin typeface="Bradley Hand ITC" pitchFamily="66" charset="0"/>
              </a:rPr>
              <a:t>This includes children!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Points about MCI Triage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r>
              <a:rPr lang="en-US" sz="3600"/>
              <a:t>MCI triage will never be logistically, intellectually, or emotionally easy…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en-US" sz="3600"/>
          </a:p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en-US" sz="3600"/>
          </a:p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en-US" sz="3600"/>
          </a:p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</a:pPr>
            <a:r>
              <a:rPr lang="en-US" sz="3600"/>
              <a:t> but we must be prepared to do it using the best of our knowledge and abilities.</a:t>
            </a:r>
          </a:p>
        </p:txBody>
      </p:sp>
      <p:pic>
        <p:nvPicPr>
          <p:cNvPr id="40964" name="Picture 4" descr="CERT member tria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62200"/>
            <a:ext cx="7772400" cy="2411413"/>
          </a:xfrm>
          <a:noFill/>
        </p:spPr>
      </p:pic>
      <p:sp>
        <p:nvSpPr>
          <p:cNvPr id="5" name="ZoneTexte 4"/>
          <p:cNvSpPr txBox="1"/>
          <p:nvPr/>
        </p:nvSpPr>
        <p:spPr>
          <a:xfrm>
            <a:off x="0" y="59436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6FF33"/>
                </a:solidFill>
                <a:latin typeface="+mj-lt"/>
              </a:rPr>
              <a:t>Ann </a:t>
            </a:r>
            <a:r>
              <a:rPr lang="en-US" i="1" dirty="0" err="1">
                <a:solidFill>
                  <a:srgbClr val="66FF33"/>
                </a:solidFill>
                <a:latin typeface="+mj-lt"/>
              </a:rPr>
              <a:t>Emerg</a:t>
            </a:r>
            <a:r>
              <a:rPr lang="en-US" i="1" dirty="0">
                <a:solidFill>
                  <a:srgbClr val="66FF33"/>
                </a:solidFill>
                <a:latin typeface="+mj-lt"/>
              </a:rPr>
              <a:t> Med. 2009; 54: 424-430</a:t>
            </a:r>
            <a:endParaRPr lang="fr-CA" i="1" dirty="0">
              <a:solidFill>
                <a:srgbClr val="66FF33"/>
              </a:solidFill>
              <a:latin typeface="+mj-lt"/>
            </a:endParaRPr>
          </a:p>
        </p:txBody>
      </p:sp>
      <p:sp>
        <p:nvSpPr>
          <p:cNvPr id="4403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START: Does it work?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10600" cy="1143000"/>
          </a:xfrm>
        </p:spPr>
        <p:txBody>
          <a:bodyPr/>
          <a:lstStyle/>
          <a:p>
            <a:r>
              <a:rPr lang="fr-CA">
                <a:latin typeface="Impact" pitchFamily="34" charset="0"/>
              </a:rPr>
              <a:t>April 23, 2002: 8h10 AM, California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8456613" cy="566578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114800"/>
          </a:xfrm>
        </p:spPr>
        <p:txBody>
          <a:bodyPr/>
          <a:lstStyle/>
          <a:p>
            <a:r>
              <a:rPr lang="fr-CA"/>
              <a:t>162 victims triaged with the START tool  by paramedics (n=148 patients included)</a:t>
            </a:r>
          </a:p>
          <a:p>
            <a:r>
              <a:rPr lang="fr-CA"/>
              <a:t>Looked at patient outcomes for each triage color (modified Baxt criteria)</a:t>
            </a:r>
          </a:p>
          <a:p>
            <a:r>
              <a:rPr lang="fr-CA"/>
              <a:t>53% overtriage and 2% undertriage</a:t>
            </a:r>
          </a:p>
          <a:p>
            <a:r>
              <a:rPr lang="fr-CA"/>
              <a:t>Red patients arrived 1h prior to the  yellow and green patients</a:t>
            </a:r>
          </a:p>
          <a:p>
            <a:r>
              <a:rPr lang="fr-CA">
                <a:solidFill>
                  <a:srgbClr val="FF0000"/>
                </a:solidFill>
              </a:rPr>
              <a:t>Overtriage </a:t>
            </a:r>
            <a:r>
              <a:rPr lang="fr-CA">
                <a:solidFill>
                  <a:srgbClr val="FFFF00"/>
                </a:solidFill>
                <a:sym typeface="Symbol" pitchFamily="18" charset="2"/>
              </a:rPr>
              <a:t></a:t>
            </a:r>
            <a:r>
              <a:rPr lang="fr-CA">
                <a:sym typeface="Symbol" pitchFamily="18" charset="2"/>
              </a:rPr>
              <a:t> </a:t>
            </a:r>
            <a:r>
              <a:rPr lang="fr-CA">
                <a:solidFill>
                  <a:srgbClr val="FF0000"/>
                </a:solidFill>
                <a:sym typeface="Symbol" pitchFamily="18" charset="2"/>
              </a:rPr>
              <a:t>Over</a:t>
            </a:r>
            <a:r>
              <a:rPr lang="fr-CA">
                <a:solidFill>
                  <a:srgbClr val="FF0000"/>
                </a:solidFill>
              </a:rPr>
              <a:t>utilisation of ressources</a:t>
            </a:r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304800" y="62484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6FF33"/>
                </a:solidFill>
                <a:latin typeface="+mj-lt"/>
              </a:rPr>
              <a:t>Ann </a:t>
            </a:r>
            <a:r>
              <a:rPr lang="en-US" i="1" dirty="0" err="1">
                <a:solidFill>
                  <a:srgbClr val="66FF33"/>
                </a:solidFill>
                <a:latin typeface="+mj-lt"/>
              </a:rPr>
              <a:t>Emerg</a:t>
            </a:r>
            <a:r>
              <a:rPr lang="en-US" i="1" dirty="0">
                <a:solidFill>
                  <a:srgbClr val="66FF33"/>
                </a:solidFill>
                <a:latin typeface="+mj-lt"/>
              </a:rPr>
              <a:t> Med. 2009; 54: 424-430</a:t>
            </a:r>
            <a:endParaRPr lang="fr-CA" i="1" dirty="0">
              <a:solidFill>
                <a:srgbClr val="66FF33"/>
              </a:solidFill>
              <a:latin typeface="+mj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fr-CA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START: </a:t>
            </a:r>
            <a:r>
              <a:rPr lang="fr-CA" sz="44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Does</a:t>
            </a:r>
            <a:r>
              <a:rPr lang="fr-CA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CA" sz="44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fr-CA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CA" sz="44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work</a:t>
            </a:r>
            <a:r>
              <a:rPr lang="fr-CA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fr-CA"/>
              <a:t>START: Does it work?</a:t>
            </a:r>
          </a:p>
        </p:txBody>
      </p:sp>
      <p:sp>
        <p:nvSpPr>
          <p:cNvPr id="471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600">
                <a:solidFill>
                  <a:srgbClr val="66FF33"/>
                </a:solidFill>
              </a:rPr>
              <a:t>Limitations:</a:t>
            </a:r>
          </a:p>
          <a:p>
            <a:pPr lvl="1"/>
            <a:r>
              <a:rPr lang="fr-CA" sz="3200"/>
              <a:t>Inadequate triage or………… ……..inadequate tool???</a:t>
            </a:r>
          </a:p>
          <a:p>
            <a:pPr lvl="1"/>
            <a:r>
              <a:rPr lang="fr-CA" sz="3200"/>
              <a:t>7 ambulatory patients on scene were triaged as yellow and red</a:t>
            </a:r>
          </a:p>
          <a:p>
            <a:pPr lvl="1"/>
            <a:r>
              <a:rPr lang="fr-CA" sz="3200"/>
              <a:t>14 missing charts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Triage Tools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fr-CA">
                <a:solidFill>
                  <a:srgbClr val="66FF33"/>
                </a:solidFill>
              </a:rPr>
              <a:t>START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CA">
                <a:solidFill>
                  <a:srgbClr val="66FF33"/>
                </a:solidFill>
              </a:rPr>
              <a:t>Jump START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CA">
                <a:solidFill>
                  <a:srgbClr val="66FF33"/>
                </a:solidFill>
              </a:rPr>
              <a:t>Homebush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CA">
                <a:solidFill>
                  <a:srgbClr val="66FF33"/>
                </a:solidFill>
              </a:rPr>
              <a:t>Triage Sleve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CA">
                <a:solidFill>
                  <a:srgbClr val="66FF33"/>
                </a:solidFill>
              </a:rPr>
              <a:t>Pediatric Triage Tape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SzPct val="90000"/>
              <a:buFont typeface="+mj-lt"/>
              <a:buAutoNum type="arabicPeriod" startAt="6"/>
              <a:defRPr/>
            </a:pPr>
            <a:r>
              <a:rPr lang="fr-CA" sz="3200" b="1" kern="0">
                <a:solidFill>
                  <a:srgbClr val="66FF33"/>
                </a:solidFill>
                <a:latin typeface="+mn-lt"/>
              </a:rPr>
              <a:t>CESIRA</a:t>
            </a:r>
          </a:p>
          <a:p>
            <a:pPr marL="514350" indent="-514350" eaLnBrk="0" hangingPunct="0">
              <a:spcBef>
                <a:spcPct val="20000"/>
              </a:spcBef>
              <a:buSzPct val="90000"/>
              <a:buFont typeface="+mj-lt"/>
              <a:buAutoNum type="arabicPeriod" startAt="6"/>
              <a:defRPr/>
            </a:pPr>
            <a:r>
              <a:rPr lang="fr-CA" sz="3200" b="1" kern="0">
                <a:solidFill>
                  <a:srgbClr val="66FF33"/>
                </a:solidFill>
                <a:latin typeface="+mn-lt"/>
              </a:rPr>
              <a:t>CareFlite</a:t>
            </a:r>
          </a:p>
          <a:p>
            <a:pPr marL="514350" indent="-514350" eaLnBrk="0" hangingPunct="0">
              <a:spcBef>
                <a:spcPct val="20000"/>
              </a:spcBef>
              <a:buSzPct val="90000"/>
              <a:buFont typeface="+mj-lt"/>
              <a:buAutoNum type="arabicPeriod" startAt="6"/>
              <a:defRPr/>
            </a:pPr>
            <a:r>
              <a:rPr lang="fr-CA" sz="3200" b="1" kern="0">
                <a:solidFill>
                  <a:srgbClr val="66FF33"/>
                </a:solidFill>
                <a:latin typeface="+mn-lt"/>
              </a:rPr>
              <a:t>Sacco Triage Method</a:t>
            </a:r>
          </a:p>
          <a:p>
            <a:pPr marL="514350" indent="-514350" eaLnBrk="0" hangingPunct="0">
              <a:spcBef>
                <a:spcPct val="20000"/>
              </a:spcBef>
              <a:buSzPct val="90000"/>
              <a:buFont typeface="+mj-lt"/>
              <a:buAutoNum type="arabicPeriod" startAt="6"/>
              <a:defRPr/>
            </a:pPr>
            <a:r>
              <a:rPr lang="fr-CA" sz="3200" b="1" kern="0">
                <a:solidFill>
                  <a:srgbClr val="66FF33"/>
                </a:solidFill>
                <a:latin typeface="+mn-lt"/>
              </a:rPr>
              <a:t>Military Triage</a:t>
            </a:r>
          </a:p>
          <a:p>
            <a:pPr marL="514350" indent="-514350" eaLnBrk="0" hangingPunct="0">
              <a:spcBef>
                <a:spcPct val="20000"/>
              </a:spcBef>
              <a:buSzPct val="90000"/>
              <a:buFont typeface="+mj-lt"/>
              <a:buAutoNum type="arabicPeriod" startAt="6"/>
              <a:defRPr/>
            </a:pPr>
            <a:r>
              <a:rPr lang="fr-CA" sz="3200" b="1" kern="0">
                <a:solidFill>
                  <a:srgbClr val="66FF33"/>
                </a:solidFill>
                <a:latin typeface="+mn-lt"/>
              </a:rPr>
              <a:t>SALT</a:t>
            </a:r>
            <a:endParaRPr lang="fr-CA" sz="3200" b="1" kern="0" dirty="0">
              <a:solidFill>
                <a:srgbClr val="66FF3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Best Tool?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905000"/>
            <a:ext cx="37338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/>
              <a:t>No MCI primary triage tool has been validated by outcome data.</a:t>
            </a:r>
          </a:p>
        </p:txBody>
      </p:sp>
      <p:pic>
        <p:nvPicPr>
          <p:cNvPr id="49156" name="Picture 4" descr="DSC00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573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/>
              <a:t>Why Should Responders Care About Good Triage?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</a:pPr>
            <a:r>
              <a:rPr lang="en-US" sz="3600"/>
              <a:t>Provides a way to draw organization out of chaos</a:t>
            </a:r>
          </a:p>
          <a:p>
            <a:pPr marL="914400" indent="-914400" eaLnBrk="1" hangingPunct="1">
              <a:lnSpc>
                <a:spcPct val="90000"/>
              </a:lnSpc>
            </a:pPr>
            <a:r>
              <a:rPr lang="en-US" sz="3600"/>
              <a:t>Helps to get care to those who need it and will benefit from it the most</a:t>
            </a:r>
          </a:p>
          <a:p>
            <a:pPr marL="914400" indent="-914400" eaLnBrk="1" hangingPunct="1">
              <a:lnSpc>
                <a:spcPct val="90000"/>
              </a:lnSpc>
            </a:pPr>
            <a:r>
              <a:rPr lang="en-US" sz="3600"/>
              <a:t>Helps in resource allocation</a:t>
            </a:r>
          </a:p>
          <a:p>
            <a:pPr marL="914400" indent="-914400" eaLnBrk="1" hangingPunct="1">
              <a:lnSpc>
                <a:spcPct val="90000"/>
              </a:lnSpc>
            </a:pPr>
            <a:r>
              <a:rPr lang="en-US" sz="3600"/>
              <a:t>Provides an objective framework for stressful and emotional decisions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150" y="762000"/>
            <a:ext cx="7505700" cy="2514600"/>
            <a:chOff x="516" y="480"/>
            <a:chExt cx="4728" cy="1584"/>
          </a:xfrm>
        </p:grpSpPr>
        <p:sp>
          <p:nvSpPr>
            <p:cNvPr id="7176" name="Rectangle 3"/>
            <p:cNvSpPr>
              <a:spLocks noChangeArrowheads="1"/>
            </p:cNvSpPr>
            <p:nvPr/>
          </p:nvSpPr>
          <p:spPr bwMode="auto">
            <a:xfrm>
              <a:off x="516" y="480"/>
              <a:ext cx="4728" cy="1584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scene3d>
              <a:camera prst="legacyPerspectiveTop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fr-CA"/>
            </a:p>
          </p:txBody>
        </p:sp>
        <p:grpSp>
          <p:nvGrpSpPr>
            <p:cNvPr id="7177" name="Group 4"/>
            <p:cNvGrpSpPr>
              <a:grpSpLocks/>
            </p:cNvGrpSpPr>
            <p:nvPr/>
          </p:nvGrpSpPr>
          <p:grpSpPr bwMode="auto">
            <a:xfrm>
              <a:off x="768" y="574"/>
              <a:ext cx="4416" cy="962"/>
              <a:chOff x="768" y="478"/>
              <a:chExt cx="4416" cy="962"/>
            </a:xfrm>
          </p:grpSpPr>
          <p:sp>
            <p:nvSpPr>
              <p:cNvPr id="7178" name="Text Box 5"/>
              <p:cNvSpPr txBox="1">
                <a:spLocks noChangeArrowheads="1"/>
              </p:cNvSpPr>
              <p:nvPr/>
            </p:nvSpPr>
            <p:spPr bwMode="auto">
              <a:xfrm>
                <a:off x="1451" y="478"/>
                <a:ext cx="266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</a:rPr>
                  <a:t>Daily Emergencies</a:t>
                </a:r>
              </a:p>
            </p:txBody>
          </p:sp>
          <p:sp>
            <p:nvSpPr>
              <p:cNvPr id="7179" name="Text Box 6"/>
              <p:cNvSpPr txBox="1">
                <a:spLocks noChangeArrowheads="1"/>
              </p:cNvSpPr>
              <p:nvPr/>
            </p:nvSpPr>
            <p:spPr bwMode="auto">
              <a:xfrm>
                <a:off x="768" y="998"/>
                <a:ext cx="44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 i="1">
                    <a:solidFill>
                      <a:srgbClr val="FFFF00"/>
                    </a:solidFill>
                  </a:rPr>
                  <a:t>Do the best for each individual.</a:t>
                </a:r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19150" y="3505200"/>
            <a:ext cx="7505700" cy="2819400"/>
            <a:chOff x="516" y="2208"/>
            <a:chExt cx="4728" cy="1776"/>
          </a:xfrm>
        </p:grpSpPr>
        <p:sp>
          <p:nvSpPr>
            <p:cNvPr id="7172" name="Rectangle 8"/>
            <p:cNvSpPr>
              <a:spLocks noChangeArrowheads="1"/>
            </p:cNvSpPr>
            <p:nvPr/>
          </p:nvSpPr>
          <p:spPr bwMode="auto">
            <a:xfrm>
              <a:off x="516" y="2208"/>
              <a:ext cx="4728" cy="177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scene3d>
              <a:camera prst="legacyPerspectiveTop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fr-CA"/>
            </a:p>
          </p:txBody>
        </p:sp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020" y="2208"/>
              <a:ext cx="3720" cy="1459"/>
              <a:chOff x="1020" y="2064"/>
              <a:chExt cx="3720" cy="1459"/>
            </a:xfrm>
          </p:grpSpPr>
          <p:sp>
            <p:nvSpPr>
              <p:cNvPr id="7174" name="Text Box 10"/>
              <p:cNvSpPr txBox="1">
                <a:spLocks noChangeArrowheads="1"/>
              </p:cNvSpPr>
              <p:nvPr/>
            </p:nvSpPr>
            <p:spPr bwMode="auto">
              <a:xfrm>
                <a:off x="1678" y="2064"/>
                <a:ext cx="240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</a:rPr>
                  <a:t>Disaster Settings</a:t>
                </a:r>
              </a:p>
            </p:txBody>
          </p:sp>
          <p:sp>
            <p:nvSpPr>
              <p:cNvPr id="7175" name="Text Box 11"/>
              <p:cNvSpPr txBox="1">
                <a:spLocks noChangeArrowheads="1"/>
              </p:cNvSpPr>
              <p:nvPr/>
            </p:nvSpPr>
            <p:spPr bwMode="auto">
              <a:xfrm>
                <a:off x="1020" y="2544"/>
                <a:ext cx="3720" cy="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4000" b="1" i="1">
                    <a:solidFill>
                      <a:srgbClr val="FFFF00"/>
                    </a:solidFill>
                  </a:rPr>
                  <a:t>Do the greatest good for the greatest number. Maximize survival.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Triage is a dynamic process and is usually done more than once.</a:t>
            </a:r>
          </a:p>
        </p:txBody>
      </p:sp>
      <p:pic>
        <p:nvPicPr>
          <p:cNvPr id="8195" name="Picture 3" descr="j023469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59000"/>
            <a:ext cx="4724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START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pPr marL="914400" indent="-9144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4000">
                <a:solidFill>
                  <a:srgbClr val="FFFF00"/>
                </a:solidFill>
              </a:rPr>
              <a:t>S</a:t>
            </a:r>
            <a:r>
              <a:rPr lang="en-US" sz="4000"/>
              <a:t>imple </a:t>
            </a:r>
            <a:r>
              <a:rPr lang="en-US" sz="4000">
                <a:solidFill>
                  <a:srgbClr val="FFFF00"/>
                </a:solidFill>
              </a:rPr>
              <a:t>T</a:t>
            </a:r>
            <a:r>
              <a:rPr lang="en-US" sz="4000"/>
              <a:t>riage </a:t>
            </a:r>
            <a:r>
              <a:rPr lang="en-US" sz="4000">
                <a:solidFill>
                  <a:srgbClr val="FFFF00"/>
                </a:solidFill>
              </a:rPr>
              <a:t>A</a:t>
            </a:r>
            <a:r>
              <a:rPr lang="en-US" sz="4000"/>
              <a:t>nd </a:t>
            </a:r>
            <a:r>
              <a:rPr lang="en-US" sz="4000">
                <a:solidFill>
                  <a:srgbClr val="FFFF00"/>
                </a:solidFill>
              </a:rPr>
              <a:t>R</a:t>
            </a:r>
            <a:r>
              <a:rPr lang="en-US" sz="4000"/>
              <a:t>apid </a:t>
            </a:r>
            <a:r>
              <a:rPr lang="en-US" sz="4000">
                <a:solidFill>
                  <a:srgbClr val="FFFF00"/>
                </a:solidFill>
              </a:rPr>
              <a:t>T</a:t>
            </a:r>
            <a:r>
              <a:rPr lang="en-US" sz="4000"/>
              <a:t>reatment</a:t>
            </a:r>
          </a:p>
          <a:p>
            <a:pPr marL="914400" indent="-914400" eaLnBrk="1" hangingPunct="1">
              <a:lnSpc>
                <a:spcPct val="80000"/>
              </a:lnSpc>
              <a:spcBef>
                <a:spcPct val="40000"/>
              </a:spcBef>
            </a:pPr>
            <a:endParaRPr lang="en-US" sz="4000"/>
          </a:p>
          <a:p>
            <a:pPr marL="914400" indent="-9144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4000"/>
              <a:t>Developed jointly by Newport Beach (CA) Fire and Marine Dept. and Hoag Hospital (early 1980s)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Triage Categories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914400" indent="-914400" eaLnBrk="1" hangingPunct="1">
              <a:lnSpc>
                <a:spcPct val="70000"/>
              </a:lnSpc>
            </a:pPr>
            <a:r>
              <a:rPr lang="en-US" sz="3600">
                <a:solidFill>
                  <a:srgbClr val="FF3300"/>
                </a:solidFill>
              </a:rPr>
              <a:t>Red:</a:t>
            </a:r>
          </a:p>
          <a:p>
            <a:pPr marL="914400" indent="-914400" eaLnBrk="1" hangingPunct="1">
              <a:lnSpc>
                <a:spcPct val="70000"/>
              </a:lnSpc>
            </a:pPr>
            <a:endParaRPr lang="en-US" sz="3600">
              <a:solidFill>
                <a:srgbClr val="FF0066"/>
              </a:solidFill>
            </a:endParaRPr>
          </a:p>
          <a:p>
            <a:pPr marL="1028700" lvl="1" indent="0" eaLnBrk="1" hangingPunct="1">
              <a:lnSpc>
                <a:spcPct val="70000"/>
              </a:lnSpc>
              <a:buFontTx/>
              <a:buNone/>
            </a:pPr>
            <a:r>
              <a:rPr lang="en-US" sz="3600"/>
              <a:t>Life-threatening but treatable injuries requiring rapid medical attention</a:t>
            </a:r>
          </a:p>
          <a:p>
            <a:pPr marL="1028700" lvl="1" indent="0" eaLnBrk="1" hangingPunct="1">
              <a:lnSpc>
                <a:spcPct val="90000"/>
              </a:lnSpc>
              <a:buFontTx/>
              <a:buNone/>
            </a:pPr>
            <a:endParaRPr lang="en-US" sz="3600"/>
          </a:p>
          <a:p>
            <a:pPr marL="914400" indent="-914400" eaLnBrk="1" hangingPunct="1">
              <a:lnSpc>
                <a:spcPct val="70000"/>
              </a:lnSpc>
            </a:pPr>
            <a:r>
              <a:rPr lang="en-US" sz="3600">
                <a:solidFill>
                  <a:srgbClr val="FFFF00"/>
                </a:solidFill>
              </a:rPr>
              <a:t>Yellow:</a:t>
            </a:r>
          </a:p>
          <a:p>
            <a:pPr marL="914400" indent="-914400" eaLnBrk="1" hangingPunct="1">
              <a:lnSpc>
                <a:spcPct val="70000"/>
              </a:lnSpc>
            </a:pPr>
            <a:endParaRPr lang="en-US" sz="3600">
              <a:solidFill>
                <a:srgbClr val="FFFF00"/>
              </a:solidFill>
            </a:endParaRPr>
          </a:p>
          <a:p>
            <a:pPr marL="1028700" lvl="1" indent="0" eaLnBrk="1" hangingPunct="1">
              <a:lnSpc>
                <a:spcPct val="70000"/>
              </a:lnSpc>
              <a:buFontTx/>
              <a:buNone/>
            </a:pPr>
            <a:r>
              <a:rPr lang="en-US" sz="3600"/>
              <a:t>Potentially serious injuries, but are stable enough to wait a short while for medical treatment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Triage Categories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914400" indent="-914400" eaLnBrk="1" hangingPunct="1">
              <a:lnSpc>
                <a:spcPct val="70000"/>
              </a:lnSpc>
            </a:pPr>
            <a:r>
              <a:rPr lang="en-US" sz="3600">
                <a:solidFill>
                  <a:srgbClr val="66FF33"/>
                </a:solidFill>
              </a:rPr>
              <a:t>Green:</a:t>
            </a:r>
          </a:p>
          <a:p>
            <a:pPr marL="914400" indent="-914400" eaLnBrk="1" hangingPunct="1">
              <a:lnSpc>
                <a:spcPct val="70000"/>
              </a:lnSpc>
              <a:buFontTx/>
              <a:buNone/>
            </a:pPr>
            <a:endParaRPr lang="en-US" sz="3600">
              <a:solidFill>
                <a:srgbClr val="66FF33"/>
              </a:solidFill>
            </a:endParaRPr>
          </a:p>
          <a:p>
            <a:pPr marL="1028700" lvl="1" indent="0" eaLnBrk="1" hangingPunct="1">
              <a:lnSpc>
                <a:spcPct val="70000"/>
              </a:lnSpc>
              <a:buFontTx/>
              <a:buNone/>
            </a:pPr>
            <a:r>
              <a:rPr lang="en-US" sz="3600"/>
              <a:t>Minor injuries that can wait for longer periods of time for treatment</a:t>
            </a:r>
          </a:p>
          <a:p>
            <a:pPr marL="1028700" lvl="1" indent="0" eaLnBrk="1" hangingPunct="1">
              <a:lnSpc>
                <a:spcPct val="90000"/>
              </a:lnSpc>
              <a:buFontTx/>
              <a:buNone/>
            </a:pPr>
            <a:endParaRPr lang="en-US" sz="3600"/>
          </a:p>
          <a:p>
            <a:pPr marL="914400" indent="-914400" eaLnBrk="1" hangingPunct="1">
              <a:lnSpc>
                <a:spcPct val="70000"/>
              </a:lnSpc>
            </a:pPr>
            <a:r>
              <a:rPr lang="en-US" sz="3600">
                <a:solidFill>
                  <a:schemeClr val="bg2"/>
                </a:solidFill>
              </a:rPr>
              <a:t>Black:</a:t>
            </a:r>
          </a:p>
          <a:p>
            <a:pPr marL="914400" indent="-914400" eaLnBrk="1" hangingPunct="1">
              <a:lnSpc>
                <a:spcPct val="70000"/>
              </a:lnSpc>
            </a:pPr>
            <a:endParaRPr lang="en-US" sz="3600"/>
          </a:p>
          <a:p>
            <a:pPr marL="1028700" lvl="1" indent="0" eaLnBrk="1" hangingPunct="1">
              <a:lnSpc>
                <a:spcPct val="70000"/>
              </a:lnSpc>
              <a:buFontTx/>
              <a:buNone/>
            </a:pPr>
            <a:r>
              <a:rPr lang="en-US" sz="3600"/>
              <a:t>Dead or still with life signs but injuries are incompatible with survival in austere conditions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1181</Words>
  <Application>Microsoft Office PowerPoint</Application>
  <PresentationFormat>On-screen Show (4:3)</PresentationFormat>
  <Paragraphs>210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Bradley Hand ITC</vt:lpstr>
      <vt:lpstr>Impact</vt:lpstr>
      <vt:lpstr>Times New Roman</vt:lpstr>
      <vt:lpstr>Default Design</vt:lpstr>
      <vt:lpstr>START Triage: Beyond Red, Yellow, Green and Black</vt:lpstr>
      <vt:lpstr>What is Triage?</vt:lpstr>
      <vt:lpstr>Primary Disaster Triage</vt:lpstr>
      <vt:lpstr>Why Should Responders Care About Good Triage?</vt:lpstr>
      <vt:lpstr>PowerPoint Presentation</vt:lpstr>
      <vt:lpstr>Triage is a dynamic process and is usually done more than once.</vt:lpstr>
      <vt:lpstr>START</vt:lpstr>
      <vt:lpstr>Triage Categories</vt:lpstr>
      <vt:lpstr>Triage Categories</vt:lpstr>
      <vt:lpstr>PowerPoint Presentation</vt:lpstr>
      <vt:lpstr>PowerPoint Presentation</vt:lpstr>
      <vt:lpstr>START: Step 1</vt:lpstr>
      <vt:lpstr>START: Step 2</vt:lpstr>
      <vt:lpstr>START: Step 2 - continued</vt:lpstr>
      <vt:lpstr>START: Step 3</vt:lpstr>
      <vt:lpstr>START: Step 4</vt:lpstr>
      <vt:lpstr>Mnemonic</vt:lpstr>
      <vt:lpstr>PowerPoint Presentation</vt:lpstr>
      <vt:lpstr>JumpSTART Pediatric MCI Triage</vt:lpstr>
      <vt:lpstr>PowerPoint Presentation</vt:lpstr>
      <vt:lpstr>Modification for Nonambulatory Children</vt:lpstr>
      <vt:lpstr>Modification for Nonambulatory Children</vt:lpstr>
      <vt:lpstr>PowerPoint Presentation</vt:lpstr>
      <vt:lpstr>32 yo female, multiple fractures to both legs</vt:lpstr>
      <vt:lpstr>32 yo female, multiple fractures to both legs</vt:lpstr>
      <vt:lpstr>10 yo boy, impaled by a branch </vt:lpstr>
      <vt:lpstr>10 yo boy, impaled by a branch </vt:lpstr>
      <vt:lpstr>Adult female, unconscious, injured by explosion</vt:lpstr>
      <vt:lpstr>Adult female, unconscious, injured by explosion</vt:lpstr>
      <vt:lpstr>  Panicked  female, holding right arm and screaming</vt:lpstr>
      <vt:lpstr>  Panicked  female, holding right arm and screaming</vt:lpstr>
      <vt:lpstr>Key Points about MCI Triage</vt:lpstr>
      <vt:lpstr>Key Points about MCI Triage</vt:lpstr>
      <vt:lpstr>START: Does it work?</vt:lpstr>
      <vt:lpstr>April 23, 2002: 8h10 AM, California</vt:lpstr>
      <vt:lpstr>PowerPoint Presentation</vt:lpstr>
      <vt:lpstr>START: Does it work?</vt:lpstr>
      <vt:lpstr>Triage Tools</vt:lpstr>
      <vt:lpstr>The Best Tool?</vt:lpstr>
    </vt:vector>
  </TitlesOfParts>
  <Company>Team Life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</dc:title>
  <dc:creator>Lou Romig MD</dc:creator>
  <cp:lastModifiedBy>Valerie Marie-Veronique Homier, Dr</cp:lastModifiedBy>
  <cp:revision>38</cp:revision>
  <dcterms:created xsi:type="dcterms:W3CDTF">2003-10-11T15:49:00Z</dcterms:created>
  <dcterms:modified xsi:type="dcterms:W3CDTF">2022-03-30T02:29:07Z</dcterms:modified>
</cp:coreProperties>
</file>