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theme/theme17.xml" ContentType="application/vnd.openxmlformats-officedocument.theme+xml"/>
  <Override PartName="/ppt/slideLayouts/slideLayout24.xml" ContentType="application/vnd.openxmlformats-officedocument.presentationml.slideLayout+xml"/>
  <Override PartName="/ppt/theme/theme18.xml" ContentType="application/vnd.openxmlformats-officedocument.theme+xml"/>
  <Override PartName="/ppt/slideLayouts/slideLayout25.xml" ContentType="application/vnd.openxmlformats-officedocument.presentationml.slideLayout+xml"/>
  <Override PartName="/ppt/theme/theme19.xml" ContentType="application/vnd.openxmlformats-officedocument.theme+xml"/>
  <Override PartName="/ppt/slideLayouts/slideLayout26.xml" ContentType="application/vnd.openxmlformats-officedocument.presentationml.slideLayout+xml"/>
  <Override PartName="/ppt/theme/theme20.xml" ContentType="application/vnd.openxmlformats-officedocument.theme+xml"/>
  <Override PartName="/ppt/slideLayouts/slideLayout27.xml" ContentType="application/vnd.openxmlformats-officedocument.presentationml.slideLayout+xml"/>
  <Override PartName="/ppt/theme/theme21.xml" ContentType="application/vnd.openxmlformats-officedocument.theme+xml"/>
  <Override PartName="/ppt/slideLayouts/slideLayout28.xml" ContentType="application/vnd.openxmlformats-officedocument.presentationml.slideLayout+xml"/>
  <Override PartName="/ppt/theme/theme22.xml" ContentType="application/vnd.openxmlformats-officedocument.theme+xml"/>
  <Override PartName="/ppt/slideLayouts/slideLayout29.xml" ContentType="application/vnd.openxmlformats-officedocument.presentationml.slideLayout+xml"/>
  <Override PartName="/ppt/theme/theme23.xml" ContentType="application/vnd.openxmlformats-officedocument.theme+xml"/>
  <Override PartName="/ppt/slideLayouts/slideLayout30.xml" ContentType="application/vnd.openxmlformats-officedocument.presentationml.slideLayout+xml"/>
  <Override PartName="/ppt/theme/theme24.xml" ContentType="application/vnd.openxmlformats-officedocument.theme+xml"/>
  <Override PartName="/ppt/slideLayouts/slideLayout31.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1" r:id="rId7"/>
    <p:sldMasterId id="2147483673" r:id="rId8"/>
    <p:sldMasterId id="2147483675" r:id="rId9"/>
    <p:sldMasterId id="2147483677" r:id="rId10"/>
    <p:sldMasterId id="2147483679"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Lst>
  <p:notesMasterIdLst>
    <p:notesMasterId r:id="rId66"/>
  </p:notesMasterIdLst>
  <p:handoutMasterIdLst>
    <p:handoutMasterId r:id="rId67"/>
  </p:handoutMasterIdLst>
  <p:sldIdLst>
    <p:sldId id="256" r:id="rId26"/>
    <p:sldId id="380" r:id="rId27"/>
    <p:sldId id="377" r:id="rId28"/>
    <p:sldId id="555" r:id="rId29"/>
    <p:sldId id="536" r:id="rId30"/>
    <p:sldId id="537" r:id="rId31"/>
    <p:sldId id="538" r:id="rId32"/>
    <p:sldId id="539" r:id="rId33"/>
    <p:sldId id="540" r:id="rId34"/>
    <p:sldId id="541" r:id="rId35"/>
    <p:sldId id="542" r:id="rId36"/>
    <p:sldId id="543" r:id="rId37"/>
    <p:sldId id="544" r:id="rId38"/>
    <p:sldId id="545" r:id="rId39"/>
    <p:sldId id="546" r:id="rId40"/>
    <p:sldId id="547" r:id="rId41"/>
    <p:sldId id="548" r:id="rId42"/>
    <p:sldId id="549" r:id="rId43"/>
    <p:sldId id="550" r:id="rId44"/>
    <p:sldId id="551" r:id="rId45"/>
    <p:sldId id="556" r:id="rId46"/>
    <p:sldId id="557" r:id="rId47"/>
    <p:sldId id="558" r:id="rId48"/>
    <p:sldId id="559" r:id="rId49"/>
    <p:sldId id="560" r:id="rId50"/>
    <p:sldId id="561" r:id="rId51"/>
    <p:sldId id="562" r:id="rId52"/>
    <p:sldId id="563" r:id="rId53"/>
    <p:sldId id="564" r:id="rId54"/>
    <p:sldId id="565" r:id="rId55"/>
    <p:sldId id="566" r:id="rId56"/>
    <p:sldId id="567" r:id="rId57"/>
    <p:sldId id="568" r:id="rId58"/>
    <p:sldId id="533" r:id="rId59"/>
    <p:sldId id="553" r:id="rId60"/>
    <p:sldId id="554" r:id="rId61"/>
    <p:sldId id="457" r:id="rId62"/>
    <p:sldId id="374" r:id="rId63"/>
    <p:sldId id="496" r:id="rId64"/>
    <p:sldId id="534" r:id="rId6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22">
          <p15:clr>
            <a:srgbClr val="A4A3A4"/>
          </p15:clr>
        </p15:guide>
        <p15:guide id="2" pos="28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th Letellier"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1C"/>
    <a:srgbClr val="D2DDF3"/>
    <a:srgbClr val="EC83E5"/>
    <a:srgbClr val="00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615" autoAdjust="0"/>
  </p:normalViewPr>
  <p:slideViewPr>
    <p:cSldViewPr snapToGrid="0" snapToObjects="1" showGuides="1">
      <p:cViewPr varScale="1">
        <p:scale>
          <a:sx n="89" d="100"/>
          <a:sy n="89" d="100"/>
        </p:scale>
        <p:origin x="-1446" y="-90"/>
      </p:cViewPr>
      <p:guideLst>
        <p:guide orient="horz" pos="1222"/>
        <p:guide pos="2885"/>
      </p:guideLst>
    </p:cSldViewPr>
  </p:slideViewPr>
  <p:notesTextViewPr>
    <p:cViewPr>
      <p:scale>
        <a:sx n="100" d="100"/>
        <a:sy n="100" d="100"/>
      </p:scale>
      <p:origin x="0" y="0"/>
    </p:cViewPr>
  </p:notesTextViewPr>
  <p:sorterViewPr>
    <p:cViewPr varScale="1">
      <p:scale>
        <a:sx n="1" d="1"/>
        <a:sy n="1" d="1"/>
      </p:scale>
      <p:origin x="0" y="25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c:v>
                </c:pt>
              </c:strCache>
            </c:strRef>
          </c:tx>
          <c:invertIfNegative val="0"/>
          <c:cat>
            <c:strRef>
              <c:f>Sheet1!$B$1:$H$1</c:f>
              <c:strCache>
                <c:ptCount val="7"/>
                <c:pt idx="0">
                  <c:v>P1 </c:v>
                </c:pt>
                <c:pt idx="1">
                  <c:v>P2</c:v>
                </c:pt>
                <c:pt idx="2">
                  <c:v>P3</c:v>
                </c:pt>
                <c:pt idx="3">
                  <c:v>P4</c:v>
                </c:pt>
                <c:pt idx="4">
                  <c:v>P5</c:v>
                </c:pt>
                <c:pt idx="5">
                  <c:v>P6</c:v>
                </c:pt>
                <c:pt idx="6">
                  <c:v>P7</c:v>
                </c:pt>
              </c:strCache>
            </c:strRef>
          </c:cat>
          <c:val>
            <c:numRef>
              <c:f>Sheet1!$B$2:$H$2</c:f>
              <c:numCache>
                <c:formatCode>General</c:formatCode>
                <c:ptCount val="7"/>
                <c:pt idx="0">
                  <c:v>40.5</c:v>
                </c:pt>
                <c:pt idx="1">
                  <c:v>45</c:v>
                </c:pt>
                <c:pt idx="2">
                  <c:v>41.8</c:v>
                </c:pt>
                <c:pt idx="3">
                  <c:v>47.5</c:v>
                </c:pt>
                <c:pt idx="4">
                  <c:v>41.6</c:v>
                </c:pt>
                <c:pt idx="5">
                  <c:v>48.7</c:v>
                </c:pt>
                <c:pt idx="6">
                  <c:v>35.4</c:v>
                </c:pt>
              </c:numCache>
            </c:numRef>
          </c:val>
          <c:extLst xmlns:c16r2="http://schemas.microsoft.com/office/drawing/2015/06/chart">
            <c:ext xmlns:c16="http://schemas.microsoft.com/office/drawing/2014/chart" uri="{C3380CC4-5D6E-409C-BE32-E72D297353CC}">
              <c16:uniqueId val="{00000000-C948-41D0-B9E6-C313B2357236}"/>
            </c:ext>
          </c:extLst>
        </c:ser>
        <c:ser>
          <c:idx val="1"/>
          <c:order val="1"/>
          <c:tx>
            <c:strRef>
              <c:f>Sheet1!$A$3</c:f>
              <c:strCache>
                <c:ptCount val="1"/>
                <c:pt idx="0">
                  <c:v>Avec NSA</c:v>
                </c:pt>
              </c:strCache>
            </c:strRef>
          </c:tx>
          <c:invertIfNegative val="0"/>
          <c:cat>
            <c:strRef>
              <c:f>Sheet1!$B$1:$H$1</c:f>
              <c:strCache>
                <c:ptCount val="7"/>
                <c:pt idx="0">
                  <c:v>P1 </c:v>
                </c:pt>
                <c:pt idx="1">
                  <c:v>P2</c:v>
                </c:pt>
                <c:pt idx="2">
                  <c:v>P3</c:v>
                </c:pt>
                <c:pt idx="3">
                  <c:v>P4</c:v>
                </c:pt>
                <c:pt idx="4">
                  <c:v>P5</c:v>
                </c:pt>
                <c:pt idx="5">
                  <c:v>P6</c:v>
                </c:pt>
                <c:pt idx="6">
                  <c:v>P7</c:v>
                </c:pt>
              </c:strCache>
            </c:strRef>
          </c:cat>
          <c:val>
            <c:numRef>
              <c:f>Sheet1!$B$3:$H$3</c:f>
              <c:numCache>
                <c:formatCode>General</c:formatCode>
                <c:ptCount val="7"/>
                <c:pt idx="0">
                  <c:v>58.9</c:v>
                </c:pt>
                <c:pt idx="1">
                  <c:v>85.2</c:v>
                </c:pt>
                <c:pt idx="2">
                  <c:v>64.2</c:v>
                </c:pt>
                <c:pt idx="3">
                  <c:v>134</c:v>
                </c:pt>
                <c:pt idx="4">
                  <c:v>100.8</c:v>
                </c:pt>
                <c:pt idx="5">
                  <c:v>83.8</c:v>
                </c:pt>
                <c:pt idx="6">
                  <c:v>39.299999999999997</c:v>
                </c:pt>
              </c:numCache>
            </c:numRef>
          </c:val>
          <c:extLst xmlns:c16r2="http://schemas.microsoft.com/office/drawing/2015/06/chart">
            <c:ext xmlns:c16="http://schemas.microsoft.com/office/drawing/2014/chart" uri="{C3380CC4-5D6E-409C-BE32-E72D297353CC}">
              <c16:uniqueId val="{00000001-C948-41D0-B9E6-C313B2357236}"/>
            </c:ext>
          </c:extLst>
        </c:ser>
        <c:ser>
          <c:idx val="2"/>
          <c:order val="2"/>
          <c:tx>
            <c:strRef>
              <c:f>Sheet1!$A$4</c:f>
              <c:strCache>
                <c:ptCount val="1"/>
                <c:pt idx="0">
                  <c:v>Sans NSA</c:v>
                </c:pt>
              </c:strCache>
            </c:strRef>
          </c:tx>
          <c:invertIfNegative val="0"/>
          <c:cat>
            <c:strRef>
              <c:f>Sheet1!$B$1:$H$1</c:f>
              <c:strCache>
                <c:ptCount val="7"/>
                <c:pt idx="0">
                  <c:v>P1 </c:v>
                </c:pt>
                <c:pt idx="1">
                  <c:v>P2</c:v>
                </c:pt>
                <c:pt idx="2">
                  <c:v>P3</c:v>
                </c:pt>
                <c:pt idx="3">
                  <c:v>P4</c:v>
                </c:pt>
                <c:pt idx="4">
                  <c:v>P5</c:v>
                </c:pt>
                <c:pt idx="5">
                  <c:v>P6</c:v>
                </c:pt>
                <c:pt idx="6">
                  <c:v>P7</c:v>
                </c:pt>
              </c:strCache>
            </c:strRef>
          </c:cat>
          <c:val>
            <c:numRef>
              <c:f>Sheet1!$B$4:$H$4</c:f>
              <c:numCache>
                <c:formatCode>General</c:formatCode>
                <c:ptCount val="7"/>
                <c:pt idx="0">
                  <c:v>28.5</c:v>
                </c:pt>
                <c:pt idx="1">
                  <c:v>31.8</c:v>
                </c:pt>
                <c:pt idx="2">
                  <c:v>29.9</c:v>
                </c:pt>
                <c:pt idx="3">
                  <c:v>29.3</c:v>
                </c:pt>
                <c:pt idx="4">
                  <c:v>31.6</c:v>
                </c:pt>
                <c:pt idx="5">
                  <c:v>25.1</c:v>
                </c:pt>
                <c:pt idx="6">
                  <c:v>29.5</c:v>
                </c:pt>
              </c:numCache>
            </c:numRef>
          </c:val>
          <c:extLst xmlns:c16r2="http://schemas.microsoft.com/office/drawing/2015/06/chart">
            <c:ext xmlns:c16="http://schemas.microsoft.com/office/drawing/2014/chart" uri="{C3380CC4-5D6E-409C-BE32-E72D297353CC}">
              <c16:uniqueId val="{00000002-C948-41D0-B9E6-C313B2357236}"/>
            </c:ext>
          </c:extLst>
        </c:ser>
        <c:dLbls>
          <c:showLegendKey val="0"/>
          <c:showVal val="0"/>
          <c:showCatName val="0"/>
          <c:showSerName val="0"/>
          <c:showPercent val="0"/>
          <c:showBubbleSize val="0"/>
        </c:dLbls>
        <c:gapWidth val="150"/>
        <c:axId val="107939712"/>
        <c:axId val="107941248"/>
      </c:barChart>
      <c:catAx>
        <c:axId val="107939712"/>
        <c:scaling>
          <c:orientation val="minMax"/>
        </c:scaling>
        <c:delete val="0"/>
        <c:axPos val="b"/>
        <c:numFmt formatCode="General" sourceLinked="0"/>
        <c:majorTickMark val="out"/>
        <c:minorTickMark val="none"/>
        <c:tickLblPos val="nextTo"/>
        <c:crossAx val="107941248"/>
        <c:crosses val="autoZero"/>
        <c:auto val="1"/>
        <c:lblAlgn val="ctr"/>
        <c:lblOffset val="100"/>
        <c:noMultiLvlLbl val="0"/>
      </c:catAx>
      <c:valAx>
        <c:axId val="107941248"/>
        <c:scaling>
          <c:orientation val="minMax"/>
        </c:scaling>
        <c:delete val="0"/>
        <c:axPos val="l"/>
        <c:majorGridlines/>
        <c:numFmt formatCode="General" sourceLinked="1"/>
        <c:majorTickMark val="out"/>
        <c:minorTickMark val="none"/>
        <c:tickLblPos val="nextTo"/>
        <c:crossAx val="10793971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Plaintes et demandes d'assistance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Pt>
            <c:idx val="18"/>
            <c:bubble3D val="0"/>
            <c:spPr>
              <a:solidFill>
                <a:schemeClr val="accent1">
                  <a:lumMod val="80000"/>
                </a:schemeClr>
              </a:solidFill>
              <a:ln w="19050">
                <a:solidFill>
                  <a:schemeClr val="lt1"/>
                </a:solidFill>
              </a:ln>
              <a:effectLst/>
            </c:spPr>
          </c:dPt>
          <c:dPt>
            <c:idx val="19"/>
            <c:bubble3D val="0"/>
            <c:spPr>
              <a:solidFill>
                <a:schemeClr val="accent2">
                  <a:lumMod val="80000"/>
                </a:schemeClr>
              </a:solidFill>
              <a:ln w="19050">
                <a:solidFill>
                  <a:schemeClr val="lt1"/>
                </a:solidFill>
              </a:ln>
              <a:effectLst/>
            </c:spPr>
          </c:dPt>
          <c:dLbls>
            <c:dLbl>
              <c:idx val="2"/>
              <c:layout>
                <c:manualLayout>
                  <c:x val="-8.5650918635170603E-2"/>
                  <c:y val="-0.17844889180519102"/>
                </c:manualLayout>
              </c:layout>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Demande de renseignements et d'aide</c:v>
                </c:pt>
                <c:pt idx="1">
                  <c:v>Qualité des soins</c:v>
                </c:pt>
                <c:pt idx="2">
                  <c:v>Accès aux soins et continuité des soins</c:v>
                </c:pt>
                <c:pt idx="3">
                  <c:v>Accès par téléphone et par télécopieur</c:v>
                </c:pt>
                <c:pt idx="4">
                  <c:v>Attente dans clinique ou salle d'urgence</c:v>
                </c:pt>
                <c:pt idx="5">
                  <c:v>Qualité des services</c:v>
                </c:pt>
                <c:pt idx="6">
                  <c:v>Communication interpersonnelle</c:v>
                </c:pt>
                <c:pt idx="7">
                  <c:v>Manque de communication</c:v>
                </c:pt>
                <c:pt idx="8">
                  <c:v>Accessibilité et aménagement fonctionnel</c:v>
                </c:pt>
                <c:pt idx="9">
                  <c:v>Signalétique</c:v>
                </c:pt>
                <c:pt idx="10">
                  <c:v>Demande d'accompagnement</c:v>
                </c:pt>
                <c:pt idx="11">
                  <c:v>Langue</c:v>
                </c:pt>
                <c:pt idx="12">
                  <c:v>Stationnement</c:v>
                </c:pt>
                <c:pt idx="13">
                  <c:v>Facturation</c:v>
                </c:pt>
                <c:pt idx="14">
                  <c:v>Objet perdu ou volé</c:v>
                </c:pt>
                <c:pt idx="15">
                  <c:v>Message d'appréciation</c:v>
                </c:pt>
                <c:pt idx="16">
                  <c:v>Ordonnance d'un tribunal (patient psychiatrisé)</c:v>
                </c:pt>
                <c:pt idx="17">
                  <c:v>Entretien ménager</c:v>
                </c:pt>
                <c:pt idx="18">
                  <c:v>Atteinte à la vie privée ou à la confidentialité</c:v>
                </c:pt>
                <c:pt idx="19">
                  <c:v>Autre motif</c:v>
                </c:pt>
              </c:strCache>
            </c:strRef>
          </c:cat>
          <c:val>
            <c:numRef>
              <c:f>Sheet1!$B$2:$B$21</c:f>
              <c:numCache>
                <c:formatCode>General</c:formatCode>
                <c:ptCount val="20"/>
                <c:pt idx="0">
                  <c:v>45</c:v>
                </c:pt>
                <c:pt idx="1">
                  <c:v>37</c:v>
                </c:pt>
                <c:pt idx="2">
                  <c:v>28</c:v>
                </c:pt>
                <c:pt idx="3">
                  <c:v>22</c:v>
                </c:pt>
                <c:pt idx="4">
                  <c:v>14</c:v>
                </c:pt>
                <c:pt idx="5">
                  <c:v>14</c:v>
                </c:pt>
                <c:pt idx="6">
                  <c:v>10</c:v>
                </c:pt>
                <c:pt idx="7">
                  <c:v>6</c:v>
                </c:pt>
                <c:pt idx="8">
                  <c:v>6</c:v>
                </c:pt>
                <c:pt idx="9">
                  <c:v>6</c:v>
                </c:pt>
                <c:pt idx="10">
                  <c:v>6</c:v>
                </c:pt>
                <c:pt idx="11">
                  <c:v>5</c:v>
                </c:pt>
                <c:pt idx="12">
                  <c:v>4</c:v>
                </c:pt>
                <c:pt idx="13">
                  <c:v>3</c:v>
                </c:pt>
                <c:pt idx="14">
                  <c:v>3</c:v>
                </c:pt>
                <c:pt idx="15">
                  <c:v>3</c:v>
                </c:pt>
                <c:pt idx="16">
                  <c:v>2</c:v>
                </c:pt>
                <c:pt idx="17">
                  <c:v>2</c:v>
                </c:pt>
                <c:pt idx="18">
                  <c:v>2</c:v>
                </c:pt>
                <c:pt idx="19">
                  <c:v>13</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869BE-94CF-478C-9666-48464ECFB62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0C727C1E-CAAD-4BE7-9CAC-E0DE654C6B69}">
      <dgm:prSet phldrT="[Text]" custT="1"/>
      <dgm:spPr/>
      <dgm:t>
        <a:bodyPr/>
        <a:lstStyle/>
        <a:p>
          <a:endParaRPr lang="en-CA" sz="2400" b="0" dirty="0"/>
        </a:p>
      </dgm:t>
    </dgm:pt>
    <dgm:pt modelId="{3F7EFC64-3C5A-4CB6-B8E0-5902E2C4A5E8}" type="parTrans" cxnId="{7A7C6838-FD1A-49FA-9C53-C0130F58A143}">
      <dgm:prSet/>
      <dgm:spPr/>
      <dgm:t>
        <a:bodyPr/>
        <a:lstStyle/>
        <a:p>
          <a:endParaRPr lang="en-CA"/>
        </a:p>
      </dgm:t>
    </dgm:pt>
    <dgm:pt modelId="{1C39293D-D43E-48C9-8986-523DC8296D72}" type="sibTrans" cxnId="{7A7C6838-FD1A-49FA-9C53-C0130F58A143}">
      <dgm:prSet/>
      <dgm:spPr/>
      <dgm:t>
        <a:bodyPr/>
        <a:lstStyle/>
        <a:p>
          <a:endParaRPr lang="en-CA"/>
        </a:p>
      </dgm:t>
    </dgm:pt>
    <dgm:pt modelId="{55DB07AB-B95E-4E73-BE8F-FB0C6B04CAC1}">
      <dgm:prSet custT="1"/>
      <dgm:spPr/>
      <dgm:t>
        <a:bodyPr/>
        <a:lstStyle/>
        <a:p>
          <a:r>
            <a:rPr lang="en-CA" sz="2000" dirty="0" smtClean="0"/>
            <a:t>Individualized Intervention Plan (PII) for all patients</a:t>
          </a:r>
          <a:endParaRPr lang="en-CA" sz="2000" dirty="0"/>
        </a:p>
      </dgm:t>
    </dgm:pt>
    <dgm:pt modelId="{35306F62-9946-4BEE-B1D8-36BFBF5DD4BE}" type="parTrans" cxnId="{1900C3F2-8F7B-4612-942D-940C41BDC46C}">
      <dgm:prSet/>
      <dgm:spPr/>
      <dgm:t>
        <a:bodyPr/>
        <a:lstStyle/>
        <a:p>
          <a:endParaRPr lang="en-CA"/>
        </a:p>
      </dgm:t>
    </dgm:pt>
    <dgm:pt modelId="{045F58F0-C2A5-426A-84AF-2E784466DA5A}" type="sibTrans" cxnId="{1900C3F2-8F7B-4612-942D-940C41BDC46C}">
      <dgm:prSet/>
      <dgm:spPr/>
      <dgm:t>
        <a:bodyPr/>
        <a:lstStyle/>
        <a:p>
          <a:endParaRPr lang="en-CA"/>
        </a:p>
      </dgm:t>
    </dgm:pt>
    <dgm:pt modelId="{F49A0F33-8810-44D9-8AE6-D64F1066ABD4}">
      <dgm:prSet phldrT="[Text]"/>
      <dgm:spPr/>
      <dgm:t>
        <a:bodyPr/>
        <a:lstStyle/>
        <a:p>
          <a:endParaRPr lang="en-CA" dirty="0"/>
        </a:p>
      </dgm:t>
    </dgm:pt>
    <dgm:pt modelId="{D9C0742D-C274-4426-AF28-2A83D2D3299D}" type="parTrans" cxnId="{C2DC22E9-2EE2-49D2-AF51-07E96D867A17}">
      <dgm:prSet/>
      <dgm:spPr/>
      <dgm:t>
        <a:bodyPr/>
        <a:lstStyle/>
        <a:p>
          <a:endParaRPr lang="en-US"/>
        </a:p>
      </dgm:t>
    </dgm:pt>
    <dgm:pt modelId="{ED888C9A-7C34-4CEC-B9AF-45B846026907}" type="sibTrans" cxnId="{C2DC22E9-2EE2-49D2-AF51-07E96D867A17}">
      <dgm:prSet/>
      <dgm:spPr/>
      <dgm:t>
        <a:bodyPr/>
        <a:lstStyle/>
        <a:p>
          <a:endParaRPr lang="en-US"/>
        </a:p>
      </dgm:t>
    </dgm:pt>
    <dgm:pt modelId="{3808A02F-CC56-4882-B18B-6F67BD1AAB8A}">
      <dgm:prSet phldrT="[Text]"/>
      <dgm:spPr/>
      <dgm:t>
        <a:bodyPr/>
        <a:lstStyle/>
        <a:p>
          <a:endParaRPr lang="en-CA" dirty="0"/>
        </a:p>
      </dgm:t>
    </dgm:pt>
    <dgm:pt modelId="{97226612-3503-41F9-8780-094E8F9F9E4E}" type="parTrans" cxnId="{665FF6A5-57E8-4281-AF75-1A51CB2B1C9F}">
      <dgm:prSet/>
      <dgm:spPr/>
      <dgm:t>
        <a:bodyPr/>
        <a:lstStyle/>
        <a:p>
          <a:endParaRPr lang="en-US"/>
        </a:p>
      </dgm:t>
    </dgm:pt>
    <dgm:pt modelId="{29A6B1D0-3DF9-422F-A511-B9B5B890F5D7}" type="sibTrans" cxnId="{665FF6A5-57E8-4281-AF75-1A51CB2B1C9F}">
      <dgm:prSet/>
      <dgm:spPr/>
      <dgm:t>
        <a:bodyPr/>
        <a:lstStyle/>
        <a:p>
          <a:endParaRPr lang="en-US"/>
        </a:p>
      </dgm:t>
    </dgm:pt>
    <dgm:pt modelId="{848CFD6B-3FEF-42F5-B0A7-B05540B0E91F}">
      <dgm:prSet custT="1"/>
      <dgm:spPr/>
      <dgm:t>
        <a:bodyPr/>
        <a:lstStyle/>
        <a:p>
          <a:r>
            <a:rPr lang="en-US" sz="2000" dirty="0" smtClean="0"/>
            <a:t>Expected date of discharge determined within 48 </a:t>
          </a:r>
          <a:r>
            <a:rPr lang="en-US" sz="2000" dirty="0" err="1" smtClean="0"/>
            <a:t>hrs</a:t>
          </a:r>
          <a:r>
            <a:rPr lang="en-US" sz="2000" dirty="0" smtClean="0"/>
            <a:t> of admission</a:t>
          </a:r>
          <a:endParaRPr lang="en-US" sz="2000" dirty="0"/>
        </a:p>
      </dgm:t>
    </dgm:pt>
    <dgm:pt modelId="{CA76454C-511A-4C27-BC14-0EBDA98E478E}" type="parTrans" cxnId="{861BBBC4-4617-44A2-811B-4AE7C3F76B58}">
      <dgm:prSet/>
      <dgm:spPr/>
      <dgm:t>
        <a:bodyPr/>
        <a:lstStyle/>
        <a:p>
          <a:endParaRPr lang="en-US"/>
        </a:p>
      </dgm:t>
    </dgm:pt>
    <dgm:pt modelId="{C9DE7FFD-34CF-4ED6-9610-CEB2CBABDDED}" type="sibTrans" cxnId="{861BBBC4-4617-44A2-811B-4AE7C3F76B58}">
      <dgm:prSet/>
      <dgm:spPr/>
      <dgm:t>
        <a:bodyPr/>
        <a:lstStyle/>
        <a:p>
          <a:endParaRPr lang="en-US"/>
        </a:p>
      </dgm:t>
    </dgm:pt>
    <dgm:pt modelId="{2A9861E3-0233-4F00-8EA3-D9880F7C96C0}">
      <dgm:prSet custT="1"/>
      <dgm:spPr/>
      <dgm:t>
        <a:bodyPr/>
        <a:lstStyle/>
        <a:p>
          <a:r>
            <a:rPr lang="en-US" sz="2000" dirty="0" smtClean="0"/>
            <a:t>Implication of patient and family  in all care processes, including expected date of discharge, starting from the ED and on the in-patient unit.</a:t>
          </a:r>
          <a:endParaRPr lang="en-US" sz="2000" dirty="0"/>
        </a:p>
      </dgm:t>
    </dgm:pt>
    <dgm:pt modelId="{89F491B5-0AA8-40EC-8E9A-B62309D59FB4}" type="parTrans" cxnId="{08B2A676-89E1-496D-84B7-57D3FCFCCE8B}">
      <dgm:prSet/>
      <dgm:spPr/>
      <dgm:t>
        <a:bodyPr/>
        <a:lstStyle/>
        <a:p>
          <a:endParaRPr lang="en-US"/>
        </a:p>
      </dgm:t>
    </dgm:pt>
    <dgm:pt modelId="{C076823E-6257-4A68-811E-5BBD1557FE0B}" type="sibTrans" cxnId="{08B2A676-89E1-496D-84B7-57D3FCFCCE8B}">
      <dgm:prSet/>
      <dgm:spPr/>
      <dgm:t>
        <a:bodyPr/>
        <a:lstStyle/>
        <a:p>
          <a:endParaRPr lang="en-US"/>
        </a:p>
      </dgm:t>
    </dgm:pt>
    <dgm:pt modelId="{EFA2E695-22D0-42D8-AB4C-2054DE1F61EA}" type="pres">
      <dgm:prSet presAssocID="{250869BE-94CF-478C-9666-48464ECFB62A}" presName="linearFlow" presStyleCnt="0">
        <dgm:presLayoutVars>
          <dgm:dir/>
          <dgm:animLvl val="lvl"/>
          <dgm:resizeHandles val="exact"/>
        </dgm:presLayoutVars>
      </dgm:prSet>
      <dgm:spPr/>
      <dgm:t>
        <a:bodyPr/>
        <a:lstStyle/>
        <a:p>
          <a:endParaRPr lang="en-CA"/>
        </a:p>
      </dgm:t>
    </dgm:pt>
    <dgm:pt modelId="{75F56C3D-D697-44A6-BA85-FEC777D1043A}" type="pres">
      <dgm:prSet presAssocID="{0C727C1E-CAAD-4BE7-9CAC-E0DE654C6B69}" presName="composite" presStyleCnt="0"/>
      <dgm:spPr/>
    </dgm:pt>
    <dgm:pt modelId="{38535618-FA67-46B1-8F28-1ACE039DED35}" type="pres">
      <dgm:prSet presAssocID="{0C727C1E-CAAD-4BE7-9CAC-E0DE654C6B69}" presName="parentText" presStyleLbl="alignNode1" presStyleIdx="0" presStyleCnt="3">
        <dgm:presLayoutVars>
          <dgm:chMax val="1"/>
          <dgm:bulletEnabled val="1"/>
        </dgm:presLayoutVars>
      </dgm:prSet>
      <dgm:spPr/>
      <dgm:t>
        <a:bodyPr/>
        <a:lstStyle/>
        <a:p>
          <a:endParaRPr lang="en-CA"/>
        </a:p>
      </dgm:t>
    </dgm:pt>
    <dgm:pt modelId="{831D6BB1-E83D-430C-9147-0F832C576335}" type="pres">
      <dgm:prSet presAssocID="{0C727C1E-CAAD-4BE7-9CAC-E0DE654C6B69}" presName="descendantText" presStyleLbl="alignAcc1" presStyleIdx="0" presStyleCnt="3">
        <dgm:presLayoutVars>
          <dgm:bulletEnabled val="1"/>
        </dgm:presLayoutVars>
      </dgm:prSet>
      <dgm:spPr/>
      <dgm:t>
        <a:bodyPr/>
        <a:lstStyle/>
        <a:p>
          <a:endParaRPr lang="en-CA"/>
        </a:p>
      </dgm:t>
    </dgm:pt>
    <dgm:pt modelId="{B09894FA-54FC-49B2-9F0A-EFA4B6828097}" type="pres">
      <dgm:prSet presAssocID="{1C39293D-D43E-48C9-8986-523DC8296D72}" presName="sp" presStyleCnt="0"/>
      <dgm:spPr/>
    </dgm:pt>
    <dgm:pt modelId="{B7A9B8F2-EE1D-4B1C-99A7-C51423C4FD1F}" type="pres">
      <dgm:prSet presAssocID="{F49A0F33-8810-44D9-8AE6-D64F1066ABD4}" presName="composite" presStyleCnt="0"/>
      <dgm:spPr/>
    </dgm:pt>
    <dgm:pt modelId="{8A4434C4-7FC8-4E3B-BE00-2D8C1420218C}" type="pres">
      <dgm:prSet presAssocID="{F49A0F33-8810-44D9-8AE6-D64F1066ABD4}" presName="parentText" presStyleLbl="alignNode1" presStyleIdx="1" presStyleCnt="3">
        <dgm:presLayoutVars>
          <dgm:chMax val="1"/>
          <dgm:bulletEnabled val="1"/>
        </dgm:presLayoutVars>
      </dgm:prSet>
      <dgm:spPr/>
      <dgm:t>
        <a:bodyPr/>
        <a:lstStyle/>
        <a:p>
          <a:endParaRPr lang="en-US"/>
        </a:p>
      </dgm:t>
    </dgm:pt>
    <dgm:pt modelId="{AEAE9EA6-E122-4E26-8D6F-1C75340742AA}" type="pres">
      <dgm:prSet presAssocID="{F49A0F33-8810-44D9-8AE6-D64F1066ABD4}" presName="descendantText" presStyleLbl="alignAcc1" presStyleIdx="1" presStyleCnt="3">
        <dgm:presLayoutVars>
          <dgm:bulletEnabled val="1"/>
        </dgm:presLayoutVars>
      </dgm:prSet>
      <dgm:spPr/>
      <dgm:t>
        <a:bodyPr/>
        <a:lstStyle/>
        <a:p>
          <a:endParaRPr lang="en-US"/>
        </a:p>
      </dgm:t>
    </dgm:pt>
    <dgm:pt modelId="{B0DA2DF5-8CEB-4C21-BFF3-C688F484512E}" type="pres">
      <dgm:prSet presAssocID="{ED888C9A-7C34-4CEC-B9AF-45B846026907}" presName="sp" presStyleCnt="0"/>
      <dgm:spPr/>
    </dgm:pt>
    <dgm:pt modelId="{F3EE1BFA-D3A5-460F-89A5-0AEDEFB06DC1}" type="pres">
      <dgm:prSet presAssocID="{3808A02F-CC56-4882-B18B-6F67BD1AAB8A}" presName="composite" presStyleCnt="0"/>
      <dgm:spPr/>
    </dgm:pt>
    <dgm:pt modelId="{71D5AA65-7DDD-4ABD-BF25-833980D35DF5}" type="pres">
      <dgm:prSet presAssocID="{3808A02F-CC56-4882-B18B-6F67BD1AAB8A}" presName="parentText" presStyleLbl="alignNode1" presStyleIdx="2" presStyleCnt="3">
        <dgm:presLayoutVars>
          <dgm:chMax val="1"/>
          <dgm:bulletEnabled val="1"/>
        </dgm:presLayoutVars>
      </dgm:prSet>
      <dgm:spPr/>
      <dgm:t>
        <a:bodyPr/>
        <a:lstStyle/>
        <a:p>
          <a:endParaRPr lang="en-US"/>
        </a:p>
      </dgm:t>
    </dgm:pt>
    <dgm:pt modelId="{AE0CC205-D4FD-4C52-B5EC-E2E8317AFED1}" type="pres">
      <dgm:prSet presAssocID="{3808A02F-CC56-4882-B18B-6F67BD1AAB8A}" presName="descendantText" presStyleLbl="alignAcc1" presStyleIdx="2" presStyleCnt="3" custLinFactNeighborX="277" custLinFactNeighborY="4427">
        <dgm:presLayoutVars>
          <dgm:bulletEnabled val="1"/>
        </dgm:presLayoutVars>
      </dgm:prSet>
      <dgm:spPr/>
      <dgm:t>
        <a:bodyPr/>
        <a:lstStyle/>
        <a:p>
          <a:endParaRPr lang="en-US"/>
        </a:p>
      </dgm:t>
    </dgm:pt>
  </dgm:ptLst>
  <dgm:cxnLst>
    <dgm:cxn modelId="{08B2A676-89E1-496D-84B7-57D3FCFCCE8B}" srcId="{3808A02F-CC56-4882-B18B-6F67BD1AAB8A}" destId="{2A9861E3-0233-4F00-8EA3-D9880F7C96C0}" srcOrd="0" destOrd="0" parTransId="{89F491B5-0AA8-40EC-8E9A-B62309D59FB4}" sibTransId="{C076823E-6257-4A68-811E-5BBD1557FE0B}"/>
    <dgm:cxn modelId="{2C229C13-730B-4565-B0ED-605BFC71B5B7}" type="presOf" srcId="{0C727C1E-CAAD-4BE7-9CAC-E0DE654C6B69}" destId="{38535618-FA67-46B1-8F28-1ACE039DED35}" srcOrd="0" destOrd="0" presId="urn:microsoft.com/office/officeart/2005/8/layout/chevron2"/>
    <dgm:cxn modelId="{7868C0A1-BC99-4426-8B09-7980C84144A1}" type="presOf" srcId="{848CFD6B-3FEF-42F5-B0A7-B05540B0E91F}" destId="{AEAE9EA6-E122-4E26-8D6F-1C75340742AA}" srcOrd="0" destOrd="0" presId="urn:microsoft.com/office/officeart/2005/8/layout/chevron2"/>
    <dgm:cxn modelId="{C2DC22E9-2EE2-49D2-AF51-07E96D867A17}" srcId="{250869BE-94CF-478C-9666-48464ECFB62A}" destId="{F49A0F33-8810-44D9-8AE6-D64F1066ABD4}" srcOrd="1" destOrd="0" parTransId="{D9C0742D-C274-4426-AF28-2A83D2D3299D}" sibTransId="{ED888C9A-7C34-4CEC-B9AF-45B846026907}"/>
    <dgm:cxn modelId="{665FF6A5-57E8-4281-AF75-1A51CB2B1C9F}" srcId="{250869BE-94CF-478C-9666-48464ECFB62A}" destId="{3808A02F-CC56-4882-B18B-6F67BD1AAB8A}" srcOrd="2" destOrd="0" parTransId="{97226612-3503-41F9-8780-094E8F9F9E4E}" sibTransId="{29A6B1D0-3DF9-422F-A511-B9B5B890F5D7}"/>
    <dgm:cxn modelId="{1ECCDC05-DD5E-4E0D-AFA8-CEEB5C5D0FE9}" type="presOf" srcId="{F49A0F33-8810-44D9-8AE6-D64F1066ABD4}" destId="{8A4434C4-7FC8-4E3B-BE00-2D8C1420218C}" srcOrd="0" destOrd="0" presId="urn:microsoft.com/office/officeart/2005/8/layout/chevron2"/>
    <dgm:cxn modelId="{7A7C6838-FD1A-49FA-9C53-C0130F58A143}" srcId="{250869BE-94CF-478C-9666-48464ECFB62A}" destId="{0C727C1E-CAAD-4BE7-9CAC-E0DE654C6B69}" srcOrd="0" destOrd="0" parTransId="{3F7EFC64-3C5A-4CB6-B8E0-5902E2C4A5E8}" sibTransId="{1C39293D-D43E-48C9-8986-523DC8296D72}"/>
    <dgm:cxn modelId="{9CC749B6-02DE-4AA2-A3BB-F027A4E5B4D1}" type="presOf" srcId="{3808A02F-CC56-4882-B18B-6F67BD1AAB8A}" destId="{71D5AA65-7DDD-4ABD-BF25-833980D35DF5}" srcOrd="0" destOrd="0" presId="urn:microsoft.com/office/officeart/2005/8/layout/chevron2"/>
    <dgm:cxn modelId="{861BBBC4-4617-44A2-811B-4AE7C3F76B58}" srcId="{F49A0F33-8810-44D9-8AE6-D64F1066ABD4}" destId="{848CFD6B-3FEF-42F5-B0A7-B05540B0E91F}" srcOrd="0" destOrd="0" parTransId="{CA76454C-511A-4C27-BC14-0EBDA98E478E}" sibTransId="{C9DE7FFD-34CF-4ED6-9610-CEB2CBABDDED}"/>
    <dgm:cxn modelId="{A0B07819-A8D9-436D-8C39-67DC81337EA9}" type="presOf" srcId="{55DB07AB-B95E-4E73-BE8F-FB0C6B04CAC1}" destId="{831D6BB1-E83D-430C-9147-0F832C576335}" srcOrd="0" destOrd="0" presId="urn:microsoft.com/office/officeart/2005/8/layout/chevron2"/>
    <dgm:cxn modelId="{20316E5E-9A4F-4639-AFE9-D9928AA17C96}" type="presOf" srcId="{250869BE-94CF-478C-9666-48464ECFB62A}" destId="{EFA2E695-22D0-42D8-AB4C-2054DE1F61EA}" srcOrd="0" destOrd="0" presId="urn:microsoft.com/office/officeart/2005/8/layout/chevron2"/>
    <dgm:cxn modelId="{1900C3F2-8F7B-4612-942D-940C41BDC46C}" srcId="{0C727C1E-CAAD-4BE7-9CAC-E0DE654C6B69}" destId="{55DB07AB-B95E-4E73-BE8F-FB0C6B04CAC1}" srcOrd="0" destOrd="0" parTransId="{35306F62-9946-4BEE-B1D8-36BFBF5DD4BE}" sibTransId="{045F58F0-C2A5-426A-84AF-2E784466DA5A}"/>
    <dgm:cxn modelId="{3C00C184-5949-4373-AB7F-6CC117C6FE68}" type="presOf" srcId="{2A9861E3-0233-4F00-8EA3-D9880F7C96C0}" destId="{AE0CC205-D4FD-4C52-B5EC-E2E8317AFED1}" srcOrd="0" destOrd="0" presId="urn:microsoft.com/office/officeart/2005/8/layout/chevron2"/>
    <dgm:cxn modelId="{E649063A-6D5A-4097-845D-9107258F7CA2}" type="presParOf" srcId="{EFA2E695-22D0-42D8-AB4C-2054DE1F61EA}" destId="{75F56C3D-D697-44A6-BA85-FEC777D1043A}" srcOrd="0" destOrd="0" presId="urn:microsoft.com/office/officeart/2005/8/layout/chevron2"/>
    <dgm:cxn modelId="{D75FBA63-63FF-47CC-A85C-2A4C9095E34B}" type="presParOf" srcId="{75F56C3D-D697-44A6-BA85-FEC777D1043A}" destId="{38535618-FA67-46B1-8F28-1ACE039DED35}" srcOrd="0" destOrd="0" presId="urn:microsoft.com/office/officeart/2005/8/layout/chevron2"/>
    <dgm:cxn modelId="{DAFAE12F-827C-46E4-AA2A-C05A36700997}" type="presParOf" srcId="{75F56C3D-D697-44A6-BA85-FEC777D1043A}" destId="{831D6BB1-E83D-430C-9147-0F832C576335}" srcOrd="1" destOrd="0" presId="urn:microsoft.com/office/officeart/2005/8/layout/chevron2"/>
    <dgm:cxn modelId="{4181DEDB-E14B-4E39-8D98-8A1A3EA8C266}" type="presParOf" srcId="{EFA2E695-22D0-42D8-AB4C-2054DE1F61EA}" destId="{B09894FA-54FC-49B2-9F0A-EFA4B6828097}" srcOrd="1" destOrd="0" presId="urn:microsoft.com/office/officeart/2005/8/layout/chevron2"/>
    <dgm:cxn modelId="{EDCC5055-BD38-43EC-9DA1-3A76F190EC81}" type="presParOf" srcId="{EFA2E695-22D0-42D8-AB4C-2054DE1F61EA}" destId="{B7A9B8F2-EE1D-4B1C-99A7-C51423C4FD1F}" srcOrd="2" destOrd="0" presId="urn:microsoft.com/office/officeart/2005/8/layout/chevron2"/>
    <dgm:cxn modelId="{C65FF7E6-899A-426E-8036-8072DE0E1C31}" type="presParOf" srcId="{B7A9B8F2-EE1D-4B1C-99A7-C51423C4FD1F}" destId="{8A4434C4-7FC8-4E3B-BE00-2D8C1420218C}" srcOrd="0" destOrd="0" presId="urn:microsoft.com/office/officeart/2005/8/layout/chevron2"/>
    <dgm:cxn modelId="{67E7FF81-0AB1-4C70-9BF2-7EE0BA0AE165}" type="presParOf" srcId="{B7A9B8F2-EE1D-4B1C-99A7-C51423C4FD1F}" destId="{AEAE9EA6-E122-4E26-8D6F-1C75340742AA}" srcOrd="1" destOrd="0" presId="urn:microsoft.com/office/officeart/2005/8/layout/chevron2"/>
    <dgm:cxn modelId="{0F586A33-C170-43E5-833C-61D694288125}" type="presParOf" srcId="{EFA2E695-22D0-42D8-AB4C-2054DE1F61EA}" destId="{B0DA2DF5-8CEB-4C21-BFF3-C688F484512E}" srcOrd="3" destOrd="0" presId="urn:microsoft.com/office/officeart/2005/8/layout/chevron2"/>
    <dgm:cxn modelId="{2EFAC940-C3B8-460C-8C57-3E2A1635DEB6}" type="presParOf" srcId="{EFA2E695-22D0-42D8-AB4C-2054DE1F61EA}" destId="{F3EE1BFA-D3A5-460F-89A5-0AEDEFB06DC1}" srcOrd="4" destOrd="0" presId="urn:microsoft.com/office/officeart/2005/8/layout/chevron2"/>
    <dgm:cxn modelId="{50E573F0-E6D3-4399-93DC-AEEE627BB989}" type="presParOf" srcId="{F3EE1BFA-D3A5-460F-89A5-0AEDEFB06DC1}" destId="{71D5AA65-7DDD-4ABD-BF25-833980D35DF5}" srcOrd="0" destOrd="0" presId="urn:microsoft.com/office/officeart/2005/8/layout/chevron2"/>
    <dgm:cxn modelId="{06B46C92-F42F-4FD5-8B7B-5ABA6E9FF86A}" type="presParOf" srcId="{F3EE1BFA-D3A5-460F-89A5-0AEDEFB06DC1}" destId="{AE0CC205-D4FD-4C52-B5EC-E2E8317AFE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35618-FA67-46B1-8F28-1ACE039DED35}">
      <dsp:nvSpPr>
        <dsp:cNvPr id="0" name=""/>
        <dsp:cNvSpPr/>
      </dsp:nvSpPr>
      <dsp:spPr>
        <a:xfrm rot="5400000">
          <a:off x="-224562" y="226551"/>
          <a:ext cx="1497084" cy="10479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CA" sz="2400" b="0" kern="1200" dirty="0"/>
        </a:p>
      </dsp:txBody>
      <dsp:txXfrm rot="-5400000">
        <a:off x="1" y="525969"/>
        <a:ext cx="1047959" cy="449125"/>
      </dsp:txXfrm>
    </dsp:sp>
    <dsp:sp modelId="{831D6BB1-E83D-430C-9147-0F832C576335}">
      <dsp:nvSpPr>
        <dsp:cNvPr id="0" name=""/>
        <dsp:cNvSpPr/>
      </dsp:nvSpPr>
      <dsp:spPr>
        <a:xfrm rot="5400000">
          <a:off x="3781843" y="-2731895"/>
          <a:ext cx="973104" cy="64408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Individualized Intervention Plan (PII) for all patients</a:t>
          </a:r>
          <a:endParaRPr lang="en-CA" sz="2000" kern="1200" dirty="0"/>
        </a:p>
      </dsp:txBody>
      <dsp:txXfrm rot="-5400000">
        <a:off x="1047960" y="49491"/>
        <a:ext cx="6393369" cy="878098"/>
      </dsp:txXfrm>
    </dsp:sp>
    <dsp:sp modelId="{8A4434C4-7FC8-4E3B-BE00-2D8C1420218C}">
      <dsp:nvSpPr>
        <dsp:cNvPr id="0" name=""/>
        <dsp:cNvSpPr/>
      </dsp:nvSpPr>
      <dsp:spPr>
        <a:xfrm rot="5400000">
          <a:off x="-224562" y="1528248"/>
          <a:ext cx="1497084" cy="10479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CA" sz="2900" kern="1200" dirty="0"/>
        </a:p>
      </dsp:txBody>
      <dsp:txXfrm rot="-5400000">
        <a:off x="1" y="1827666"/>
        <a:ext cx="1047959" cy="449125"/>
      </dsp:txXfrm>
    </dsp:sp>
    <dsp:sp modelId="{AEAE9EA6-E122-4E26-8D6F-1C75340742AA}">
      <dsp:nvSpPr>
        <dsp:cNvPr id="0" name=""/>
        <dsp:cNvSpPr/>
      </dsp:nvSpPr>
      <dsp:spPr>
        <a:xfrm rot="5400000">
          <a:off x="3781843" y="-1430198"/>
          <a:ext cx="973104" cy="64408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Expected date of discharge determined within 48 </a:t>
          </a:r>
          <a:r>
            <a:rPr lang="en-US" sz="2000" kern="1200" dirty="0" err="1" smtClean="0"/>
            <a:t>hrs</a:t>
          </a:r>
          <a:r>
            <a:rPr lang="en-US" sz="2000" kern="1200" dirty="0" smtClean="0"/>
            <a:t> of admission</a:t>
          </a:r>
          <a:endParaRPr lang="en-US" sz="2000" kern="1200" dirty="0"/>
        </a:p>
      </dsp:txBody>
      <dsp:txXfrm rot="-5400000">
        <a:off x="1047960" y="1351188"/>
        <a:ext cx="6393369" cy="878098"/>
      </dsp:txXfrm>
    </dsp:sp>
    <dsp:sp modelId="{71D5AA65-7DDD-4ABD-BF25-833980D35DF5}">
      <dsp:nvSpPr>
        <dsp:cNvPr id="0" name=""/>
        <dsp:cNvSpPr/>
      </dsp:nvSpPr>
      <dsp:spPr>
        <a:xfrm rot="5400000">
          <a:off x="-224562" y="2829945"/>
          <a:ext cx="1497084" cy="10479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CA" sz="2900" kern="1200" dirty="0"/>
        </a:p>
      </dsp:txBody>
      <dsp:txXfrm rot="-5400000">
        <a:off x="1" y="3129363"/>
        <a:ext cx="1047959" cy="449125"/>
      </dsp:txXfrm>
    </dsp:sp>
    <dsp:sp modelId="{AE0CC205-D4FD-4C52-B5EC-E2E8317AFED1}">
      <dsp:nvSpPr>
        <dsp:cNvPr id="0" name=""/>
        <dsp:cNvSpPr/>
      </dsp:nvSpPr>
      <dsp:spPr>
        <a:xfrm rot="5400000">
          <a:off x="3781843" y="-85421"/>
          <a:ext cx="973104" cy="64408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Implication of patient and family  in all care processes, including expected date of discharge, starting from the ED and on the in-patient unit.</a:t>
          </a:r>
          <a:endParaRPr lang="en-US" sz="2000" kern="1200" dirty="0"/>
        </a:p>
      </dsp:txBody>
      <dsp:txXfrm rot="-5400000">
        <a:off x="1047960" y="2695965"/>
        <a:ext cx="6393369" cy="8780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0.20478</cdr:x>
      <cdr:y>0.50381</cdr:y>
    </cdr:from>
    <cdr:to>
      <cdr:x>0.33811</cdr:x>
      <cdr:y>0.7072</cdr:y>
    </cdr:to>
    <cdr:sp macro="" textlink="">
      <cdr:nvSpPr>
        <cdr:cNvPr id="2" name="TextBox 1"/>
        <cdr:cNvSpPr txBox="1"/>
      </cdr:nvSpPr>
      <cdr:spPr>
        <a:xfrm xmlns:a="http://schemas.openxmlformats.org/drawingml/2006/main">
          <a:off x="1404392" y="22650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2421" cy="466578"/>
          </a:xfrm>
          <a:prstGeom prst="rect">
            <a:avLst/>
          </a:prstGeom>
        </p:spPr>
        <p:txBody>
          <a:bodyPr vert="horz" lIns="91405" tIns="45703" rIns="91405" bIns="45703" rtlCol="0"/>
          <a:lstStyle>
            <a:lvl1pPr algn="l">
              <a:defRPr sz="1200"/>
            </a:lvl1pPr>
          </a:lstStyle>
          <a:p>
            <a:endParaRPr lang="en-US"/>
          </a:p>
        </p:txBody>
      </p:sp>
      <p:sp>
        <p:nvSpPr>
          <p:cNvPr id="3" name="Date Placeholder 2"/>
          <p:cNvSpPr>
            <a:spLocks noGrp="1"/>
          </p:cNvSpPr>
          <p:nvPr>
            <p:ph type="dt" sz="quarter" idx="1"/>
          </p:nvPr>
        </p:nvSpPr>
        <p:spPr>
          <a:xfrm>
            <a:off x="3884031" y="0"/>
            <a:ext cx="2972421" cy="466578"/>
          </a:xfrm>
          <a:prstGeom prst="rect">
            <a:avLst/>
          </a:prstGeom>
        </p:spPr>
        <p:txBody>
          <a:bodyPr vert="horz" lIns="91405" tIns="45703" rIns="91405" bIns="45703" rtlCol="0"/>
          <a:lstStyle>
            <a:lvl1pPr algn="r">
              <a:defRPr sz="1200"/>
            </a:lvl1pPr>
          </a:lstStyle>
          <a:p>
            <a:fld id="{7F72A5F4-503D-472A-B64A-09600FD97FEC}" type="datetimeFigureOut">
              <a:rPr lang="en-US" smtClean="0"/>
              <a:t>12/10/2018</a:t>
            </a:fld>
            <a:endParaRPr lang="en-US"/>
          </a:p>
        </p:txBody>
      </p:sp>
      <p:sp>
        <p:nvSpPr>
          <p:cNvPr id="4" name="Footer Placeholder 3"/>
          <p:cNvSpPr>
            <a:spLocks noGrp="1"/>
          </p:cNvSpPr>
          <p:nvPr>
            <p:ph type="ftr" sz="quarter" idx="2"/>
          </p:nvPr>
        </p:nvSpPr>
        <p:spPr>
          <a:xfrm>
            <a:off x="5" y="8829823"/>
            <a:ext cx="2972421" cy="466578"/>
          </a:xfrm>
          <a:prstGeom prst="rect">
            <a:avLst/>
          </a:prstGeom>
        </p:spPr>
        <p:txBody>
          <a:bodyPr vert="horz" lIns="91405" tIns="45703" rIns="91405" bIns="45703" rtlCol="0" anchor="b"/>
          <a:lstStyle>
            <a:lvl1pPr algn="l">
              <a:defRPr sz="1200"/>
            </a:lvl1pPr>
          </a:lstStyle>
          <a:p>
            <a:endParaRPr lang="en-US"/>
          </a:p>
        </p:txBody>
      </p:sp>
      <p:sp>
        <p:nvSpPr>
          <p:cNvPr id="5" name="Slide Number Placeholder 4"/>
          <p:cNvSpPr>
            <a:spLocks noGrp="1"/>
          </p:cNvSpPr>
          <p:nvPr>
            <p:ph type="sldNum" sz="quarter" idx="3"/>
          </p:nvPr>
        </p:nvSpPr>
        <p:spPr>
          <a:xfrm>
            <a:off x="3884031" y="8829823"/>
            <a:ext cx="2972421" cy="466578"/>
          </a:xfrm>
          <a:prstGeom prst="rect">
            <a:avLst/>
          </a:prstGeom>
        </p:spPr>
        <p:txBody>
          <a:bodyPr vert="horz" lIns="91405" tIns="45703" rIns="91405" bIns="45703" rtlCol="0" anchor="b"/>
          <a:lstStyle>
            <a:lvl1pPr algn="r">
              <a:defRPr sz="1200"/>
            </a:lvl1pPr>
          </a:lstStyle>
          <a:p>
            <a:fld id="{E150A41B-E97B-46FF-9B3A-409DDB82E198}" type="slidenum">
              <a:rPr lang="en-US" smtClean="0"/>
              <a:t>‹#›</a:t>
            </a:fld>
            <a:endParaRPr lang="en-US"/>
          </a:p>
        </p:txBody>
      </p:sp>
    </p:spTree>
    <p:extLst>
      <p:ext uri="{BB962C8B-B14F-4D97-AF65-F5344CB8AC3E}">
        <p14:creationId xmlns:p14="http://schemas.microsoft.com/office/powerpoint/2010/main" val="332163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71800" cy="466435"/>
          </a:xfrm>
          <a:prstGeom prst="rect">
            <a:avLst/>
          </a:prstGeom>
        </p:spPr>
        <p:txBody>
          <a:bodyPr vert="horz" lIns="92797" tIns="46397" rIns="92797" bIns="46397" rtlCol="0"/>
          <a:lstStyle>
            <a:lvl1pPr algn="l">
              <a:defRPr sz="1200"/>
            </a:lvl1pPr>
          </a:lstStyle>
          <a:p>
            <a:endParaRPr lang="en-US"/>
          </a:p>
        </p:txBody>
      </p:sp>
      <p:sp>
        <p:nvSpPr>
          <p:cNvPr id="3" name="Date Placeholder 2"/>
          <p:cNvSpPr>
            <a:spLocks noGrp="1"/>
          </p:cNvSpPr>
          <p:nvPr>
            <p:ph type="dt" idx="1"/>
          </p:nvPr>
        </p:nvSpPr>
        <p:spPr>
          <a:xfrm>
            <a:off x="3884614" y="4"/>
            <a:ext cx="2971800" cy="466435"/>
          </a:xfrm>
          <a:prstGeom prst="rect">
            <a:avLst/>
          </a:prstGeom>
        </p:spPr>
        <p:txBody>
          <a:bodyPr vert="horz" lIns="92797" tIns="46397" rIns="92797" bIns="46397" rtlCol="0"/>
          <a:lstStyle>
            <a:lvl1pPr algn="r">
              <a:defRPr sz="1200"/>
            </a:lvl1pPr>
          </a:lstStyle>
          <a:p>
            <a:fld id="{AF8E75FA-F068-46FB-B5B9-4166F6305E8A}" type="datetimeFigureOut">
              <a:rPr lang="en-US" smtClean="0"/>
              <a:t>12/10/2018</a:t>
            </a:fld>
            <a:endParaRPr lang="en-US"/>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2797" tIns="46397" rIns="92797" bIns="46397" rtlCol="0" anchor="ctr"/>
          <a:lstStyle/>
          <a:p>
            <a:endParaRPr lang="en-US"/>
          </a:p>
        </p:txBody>
      </p:sp>
      <p:sp>
        <p:nvSpPr>
          <p:cNvPr id="5" name="Notes Placeholder 4"/>
          <p:cNvSpPr>
            <a:spLocks noGrp="1"/>
          </p:cNvSpPr>
          <p:nvPr>
            <p:ph type="body" sz="quarter" idx="3"/>
          </p:nvPr>
        </p:nvSpPr>
        <p:spPr>
          <a:xfrm>
            <a:off x="685800" y="4473897"/>
            <a:ext cx="5486400" cy="3660458"/>
          </a:xfrm>
          <a:prstGeom prst="rect">
            <a:avLst/>
          </a:prstGeom>
        </p:spPr>
        <p:txBody>
          <a:bodyPr vert="horz" lIns="92797" tIns="46397" rIns="92797" bIns="4639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72"/>
            <a:ext cx="2971800" cy="466434"/>
          </a:xfrm>
          <a:prstGeom prst="rect">
            <a:avLst/>
          </a:prstGeom>
        </p:spPr>
        <p:txBody>
          <a:bodyPr vert="horz" lIns="92797" tIns="46397" rIns="92797" bIns="4639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72"/>
            <a:ext cx="2971800" cy="466434"/>
          </a:xfrm>
          <a:prstGeom prst="rect">
            <a:avLst/>
          </a:prstGeom>
        </p:spPr>
        <p:txBody>
          <a:bodyPr vert="horz" lIns="92797" tIns="46397" rIns="92797" bIns="46397" rtlCol="0" anchor="b"/>
          <a:lstStyle>
            <a:lvl1pPr algn="r">
              <a:defRPr sz="1200"/>
            </a:lvl1pPr>
          </a:lstStyle>
          <a:p>
            <a:fld id="{B340C222-EF30-4EB1-BE2D-742B1200C2E2}" type="slidenum">
              <a:rPr lang="en-US" smtClean="0"/>
              <a:t>‹#›</a:t>
            </a:fld>
            <a:endParaRPr lang="en-US"/>
          </a:p>
        </p:txBody>
      </p:sp>
    </p:spTree>
    <p:extLst>
      <p:ext uri="{BB962C8B-B14F-4D97-AF65-F5344CB8AC3E}">
        <p14:creationId xmlns:p14="http://schemas.microsoft.com/office/powerpoint/2010/main" val="109639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0C222-EF30-4EB1-BE2D-742B1200C2E2}" type="slidenum">
              <a:rPr lang="en-US" smtClean="0"/>
              <a:t>1</a:t>
            </a:fld>
            <a:endParaRPr lang="en-US"/>
          </a:p>
        </p:txBody>
      </p:sp>
    </p:spTree>
    <p:extLst>
      <p:ext uri="{BB962C8B-B14F-4D97-AF65-F5344CB8AC3E}">
        <p14:creationId xmlns:p14="http://schemas.microsoft.com/office/powerpoint/2010/main" val="1783419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CA400DC-30A0-4998-AD7A-43BF6A6910B7}"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val="58035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0C222-EF30-4EB1-BE2D-742B1200C2E2}" type="slidenum">
              <a:rPr lang="en-US" smtClean="0"/>
              <a:t>21</a:t>
            </a:fld>
            <a:endParaRPr lang="en-US"/>
          </a:p>
        </p:txBody>
      </p:sp>
    </p:spTree>
    <p:extLst>
      <p:ext uri="{BB962C8B-B14F-4D97-AF65-F5344CB8AC3E}">
        <p14:creationId xmlns:p14="http://schemas.microsoft.com/office/powerpoint/2010/main" val="388547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0C222-EF30-4EB1-BE2D-742B1200C2E2}" type="slidenum">
              <a:rPr lang="en-US" smtClean="0"/>
              <a:t>34</a:t>
            </a:fld>
            <a:endParaRPr lang="en-US"/>
          </a:p>
        </p:txBody>
      </p:sp>
    </p:spTree>
    <p:extLst>
      <p:ext uri="{BB962C8B-B14F-4D97-AF65-F5344CB8AC3E}">
        <p14:creationId xmlns:p14="http://schemas.microsoft.com/office/powerpoint/2010/main" val="388547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50848" indent="-288787" eaLnBrk="0" hangingPunct="0">
              <a:defRPr>
                <a:solidFill>
                  <a:schemeClr val="tx1"/>
                </a:solidFill>
                <a:latin typeface="Arial" pitchFamily="34" charset="0"/>
                <a:ea typeface="ＭＳ Ｐゴシック"/>
                <a:cs typeface="ＭＳ Ｐゴシック"/>
              </a:defRPr>
            </a:lvl2pPr>
            <a:lvl3pPr marL="1155150" indent="-231030" eaLnBrk="0" hangingPunct="0">
              <a:defRPr>
                <a:solidFill>
                  <a:schemeClr val="tx1"/>
                </a:solidFill>
                <a:latin typeface="Arial" pitchFamily="34" charset="0"/>
                <a:ea typeface="ＭＳ Ｐゴシック"/>
                <a:cs typeface="ＭＳ Ｐゴシック"/>
              </a:defRPr>
            </a:lvl3pPr>
            <a:lvl4pPr marL="1617208" indent="-231030" eaLnBrk="0" hangingPunct="0">
              <a:defRPr>
                <a:solidFill>
                  <a:schemeClr val="tx1"/>
                </a:solidFill>
                <a:latin typeface="Arial" pitchFamily="34" charset="0"/>
                <a:ea typeface="ＭＳ Ｐゴシック"/>
                <a:cs typeface="ＭＳ Ｐゴシック"/>
              </a:defRPr>
            </a:lvl4pPr>
            <a:lvl5pPr marL="2079270" indent="-231030" eaLnBrk="0" hangingPunct="0">
              <a:defRPr>
                <a:solidFill>
                  <a:schemeClr val="tx1"/>
                </a:solidFill>
                <a:latin typeface="Arial" pitchFamily="34" charset="0"/>
                <a:ea typeface="ＭＳ Ｐゴシック"/>
                <a:cs typeface="ＭＳ Ｐゴシック"/>
              </a:defRPr>
            </a:lvl5pPr>
            <a:lvl6pPr marL="2541328"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3003390"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65450"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927510"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320F681-DFBA-4268-B74D-9423E3CE3F83}" type="slidenum">
              <a:rPr lang="en-US" smtClean="0"/>
              <a:pPr eaLnBrk="1" hangingPunct="1"/>
              <a:t>37</a:t>
            </a:fld>
            <a:endParaRPr lang="en-US" dirty="0" smtClean="0"/>
          </a:p>
        </p:txBody>
      </p:sp>
    </p:spTree>
    <p:extLst>
      <p:ext uri="{BB962C8B-B14F-4D97-AF65-F5344CB8AC3E}">
        <p14:creationId xmlns:p14="http://schemas.microsoft.com/office/powerpoint/2010/main" val="71261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50848" indent="-288787" eaLnBrk="0" hangingPunct="0">
              <a:defRPr>
                <a:solidFill>
                  <a:schemeClr val="tx1"/>
                </a:solidFill>
                <a:latin typeface="Arial" pitchFamily="34" charset="0"/>
                <a:ea typeface="ＭＳ Ｐゴシック"/>
                <a:cs typeface="ＭＳ Ｐゴシック"/>
              </a:defRPr>
            </a:lvl2pPr>
            <a:lvl3pPr marL="1155150" indent="-231030" eaLnBrk="0" hangingPunct="0">
              <a:defRPr>
                <a:solidFill>
                  <a:schemeClr val="tx1"/>
                </a:solidFill>
                <a:latin typeface="Arial" pitchFamily="34" charset="0"/>
                <a:ea typeface="ＭＳ Ｐゴシック"/>
                <a:cs typeface="ＭＳ Ｐゴシック"/>
              </a:defRPr>
            </a:lvl3pPr>
            <a:lvl4pPr marL="1617208" indent="-231030" eaLnBrk="0" hangingPunct="0">
              <a:defRPr>
                <a:solidFill>
                  <a:schemeClr val="tx1"/>
                </a:solidFill>
                <a:latin typeface="Arial" pitchFamily="34" charset="0"/>
                <a:ea typeface="ＭＳ Ｐゴシック"/>
                <a:cs typeface="ＭＳ Ｐゴシック"/>
              </a:defRPr>
            </a:lvl4pPr>
            <a:lvl5pPr marL="2079270" indent="-231030" eaLnBrk="0" hangingPunct="0">
              <a:defRPr>
                <a:solidFill>
                  <a:schemeClr val="tx1"/>
                </a:solidFill>
                <a:latin typeface="Arial" pitchFamily="34" charset="0"/>
                <a:ea typeface="ＭＳ Ｐゴシック"/>
                <a:cs typeface="ＭＳ Ｐゴシック"/>
              </a:defRPr>
            </a:lvl5pPr>
            <a:lvl6pPr marL="2541328"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3003390"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65450"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927510" indent="-231030" defTabSz="46206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320F681-DFBA-4268-B74D-9423E3CE3F83}" type="slidenum">
              <a:rPr lang="en-US" smtClean="0"/>
              <a:pPr eaLnBrk="1" hangingPunct="1"/>
              <a:t>38</a:t>
            </a:fld>
            <a:endParaRPr lang="en-US" dirty="0" smtClean="0"/>
          </a:p>
        </p:txBody>
      </p:sp>
    </p:spTree>
    <p:extLst>
      <p:ext uri="{BB962C8B-B14F-4D97-AF65-F5344CB8AC3E}">
        <p14:creationId xmlns:p14="http://schemas.microsoft.com/office/powerpoint/2010/main" val="71261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0C222-EF30-4EB1-BE2D-742B1200C2E2}" type="slidenum">
              <a:rPr lang="en-US" smtClean="0"/>
              <a:t>39</a:t>
            </a:fld>
            <a:endParaRPr lang="en-US"/>
          </a:p>
        </p:txBody>
      </p:sp>
    </p:spTree>
    <p:extLst>
      <p:ext uri="{BB962C8B-B14F-4D97-AF65-F5344CB8AC3E}">
        <p14:creationId xmlns:p14="http://schemas.microsoft.com/office/powerpoint/2010/main" val="145517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0C222-EF30-4EB1-BE2D-742B1200C2E2}" type="slidenum">
              <a:rPr lang="en-US" smtClean="0"/>
              <a:t>40</a:t>
            </a:fld>
            <a:endParaRPr lang="en-US"/>
          </a:p>
        </p:txBody>
      </p:sp>
    </p:spTree>
    <p:extLst>
      <p:ext uri="{BB962C8B-B14F-4D97-AF65-F5344CB8AC3E}">
        <p14:creationId xmlns:p14="http://schemas.microsoft.com/office/powerpoint/2010/main" val="145517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0C222-EF30-4EB1-BE2D-742B1200C2E2}" type="slidenum">
              <a:rPr lang="en-US" smtClean="0"/>
              <a:t>2</a:t>
            </a:fld>
            <a:endParaRPr lang="en-US"/>
          </a:p>
        </p:txBody>
      </p:sp>
    </p:spTree>
    <p:extLst>
      <p:ext uri="{BB962C8B-B14F-4D97-AF65-F5344CB8AC3E}">
        <p14:creationId xmlns:p14="http://schemas.microsoft.com/office/powerpoint/2010/main" val="281859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73BC88-EA1C-E548-9CB1-E5761F261100}" type="slidenum">
              <a:rPr lang="en-CA" smtClean="0"/>
              <a:t>3</a:t>
            </a:fld>
            <a:endParaRPr lang="en-CA"/>
          </a:p>
        </p:txBody>
      </p:sp>
    </p:spTree>
    <p:extLst>
      <p:ext uri="{BB962C8B-B14F-4D97-AF65-F5344CB8AC3E}">
        <p14:creationId xmlns:p14="http://schemas.microsoft.com/office/powerpoint/2010/main" val="106535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0C222-EF30-4EB1-BE2D-742B1200C2E2}" type="slidenum">
              <a:rPr lang="en-US" smtClean="0"/>
              <a:t>4</a:t>
            </a:fld>
            <a:endParaRPr lang="en-US"/>
          </a:p>
        </p:txBody>
      </p:sp>
    </p:spTree>
    <p:extLst>
      <p:ext uri="{BB962C8B-B14F-4D97-AF65-F5344CB8AC3E}">
        <p14:creationId xmlns:p14="http://schemas.microsoft.com/office/powerpoint/2010/main" val="388547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Nadia </a:t>
            </a:r>
            <a:endParaRPr lang="en-CA" dirty="0"/>
          </a:p>
        </p:txBody>
      </p:sp>
      <p:sp>
        <p:nvSpPr>
          <p:cNvPr id="4" name="Slide Number Placeholder 3"/>
          <p:cNvSpPr>
            <a:spLocks noGrp="1"/>
          </p:cNvSpPr>
          <p:nvPr>
            <p:ph type="sldNum" sz="quarter" idx="10"/>
          </p:nvPr>
        </p:nvSpPr>
        <p:spPr/>
        <p:txBody>
          <a:bodyPr/>
          <a:lstStyle/>
          <a:p>
            <a:fld id="{9CA400DC-30A0-4998-AD7A-43BF6A6910B7}"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369751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Mental health continuum of service:  Complex specialized services -Need to take a collaborative system approach to optimizing the patient’s journey along the continuum </a:t>
            </a:r>
            <a:endParaRPr lang="en-CA" dirty="0"/>
          </a:p>
        </p:txBody>
      </p:sp>
      <p:sp>
        <p:nvSpPr>
          <p:cNvPr id="4" name="Slide Number Placeholder 3"/>
          <p:cNvSpPr>
            <a:spLocks noGrp="1"/>
          </p:cNvSpPr>
          <p:nvPr>
            <p:ph type="sldNum" sz="quarter" idx="10"/>
          </p:nvPr>
        </p:nvSpPr>
        <p:spPr/>
        <p:txBody>
          <a:bodyPr/>
          <a:lstStyle/>
          <a:p>
            <a:fld id="{9CA400DC-30A0-4998-AD7A-43BF6A6910B7}"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385632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1" eaLnBrk="1" fontAlgn="auto" hangingPunct="1">
              <a:spcBef>
                <a:spcPts val="0"/>
              </a:spcBef>
              <a:spcAft>
                <a:spcPts val="0"/>
              </a:spcAft>
              <a:defRPr/>
            </a:pPr>
            <a:r>
              <a:rPr lang="en-US" sz="2400" dirty="0" smtClean="0"/>
              <a:t>based on interdisciplinary model</a:t>
            </a:r>
          </a:p>
          <a:p>
            <a:pPr lvl="1" eaLnBrk="1" fontAlgn="auto" hangingPunct="1">
              <a:spcBef>
                <a:spcPts val="0"/>
              </a:spcBef>
              <a:spcAft>
                <a:spcPts val="0"/>
              </a:spcAft>
              <a:defRPr/>
            </a:pPr>
            <a:r>
              <a:rPr lang="en-US" sz="2400" dirty="0" smtClean="0"/>
              <a:t>collaborations with the community partners</a:t>
            </a:r>
          </a:p>
          <a:p>
            <a:pPr lvl="1" eaLnBrk="1" fontAlgn="auto" hangingPunct="1">
              <a:spcBef>
                <a:spcPts val="0"/>
              </a:spcBef>
              <a:spcAft>
                <a:spcPts val="0"/>
              </a:spcAft>
              <a:defRPr/>
            </a:pPr>
            <a:r>
              <a:rPr lang="en-US" sz="2400" dirty="0" smtClean="0"/>
              <a:t>waiting lists are short ( 2-4 weeks) for most clinics</a:t>
            </a:r>
          </a:p>
          <a:p>
            <a:pPr lvl="1" eaLnBrk="1" fontAlgn="auto" hangingPunct="1">
              <a:spcBef>
                <a:spcPts val="0"/>
              </a:spcBef>
              <a:spcAft>
                <a:spcPts val="0"/>
              </a:spcAft>
              <a:defRPr/>
            </a:pPr>
            <a:r>
              <a:rPr lang="en-US" sz="2400" dirty="0" smtClean="0"/>
              <a:t>comprehensive approach for co-morbidities</a:t>
            </a:r>
          </a:p>
          <a:p>
            <a:pPr lvl="1" eaLnBrk="1" fontAlgn="auto" hangingPunct="1">
              <a:spcBef>
                <a:spcPts val="0"/>
              </a:spcBef>
              <a:spcAft>
                <a:spcPts val="0"/>
              </a:spcAft>
              <a:defRPr/>
            </a:pPr>
            <a:r>
              <a:rPr lang="en-US" sz="2400" dirty="0" smtClean="0"/>
              <a:t>integrated teaching and research </a:t>
            </a:r>
          </a:p>
          <a:p>
            <a:pPr marL="114300"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CA"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B0A40E-00A7-46F1-9C3D-37B2BF253ECA}" type="slidenum">
              <a:rPr lang="en-CA">
                <a:solidFill>
                  <a:prstClr val="black"/>
                </a:solidFill>
              </a:rPr>
              <a:pPr>
                <a:defRPr/>
              </a:pPr>
              <a:t>9</a:t>
            </a:fld>
            <a:endParaRPr lang="en-CA">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1" eaLnBrk="1" fontAlgn="auto" hangingPunct="1">
              <a:spcBef>
                <a:spcPts val="0"/>
              </a:spcBef>
              <a:spcAft>
                <a:spcPts val="0"/>
              </a:spcAft>
              <a:defRPr/>
            </a:pPr>
            <a:r>
              <a:rPr lang="en-US" sz="2400" dirty="0" smtClean="0"/>
              <a:t>based on interdisciplinary model</a:t>
            </a:r>
          </a:p>
          <a:p>
            <a:pPr lvl="1" eaLnBrk="1" fontAlgn="auto" hangingPunct="1">
              <a:spcBef>
                <a:spcPts val="0"/>
              </a:spcBef>
              <a:spcAft>
                <a:spcPts val="0"/>
              </a:spcAft>
              <a:defRPr/>
            </a:pPr>
            <a:r>
              <a:rPr lang="en-US" sz="2400" dirty="0" smtClean="0"/>
              <a:t>collaborations with the community partners</a:t>
            </a:r>
          </a:p>
          <a:p>
            <a:pPr lvl="1" eaLnBrk="1" fontAlgn="auto" hangingPunct="1">
              <a:spcBef>
                <a:spcPts val="0"/>
              </a:spcBef>
              <a:spcAft>
                <a:spcPts val="0"/>
              </a:spcAft>
              <a:defRPr/>
            </a:pPr>
            <a:r>
              <a:rPr lang="en-US" sz="2400" dirty="0" smtClean="0"/>
              <a:t>waiting lists are short ( 2-4 weeks) for most clinics</a:t>
            </a:r>
          </a:p>
          <a:p>
            <a:pPr lvl="1" eaLnBrk="1" fontAlgn="auto" hangingPunct="1">
              <a:spcBef>
                <a:spcPts val="0"/>
              </a:spcBef>
              <a:spcAft>
                <a:spcPts val="0"/>
              </a:spcAft>
              <a:defRPr/>
            </a:pPr>
            <a:r>
              <a:rPr lang="en-US" sz="2400" dirty="0" smtClean="0"/>
              <a:t>comprehensive approach for co-morbidities</a:t>
            </a:r>
          </a:p>
          <a:p>
            <a:pPr lvl="1" eaLnBrk="1" fontAlgn="auto" hangingPunct="1">
              <a:spcBef>
                <a:spcPts val="0"/>
              </a:spcBef>
              <a:spcAft>
                <a:spcPts val="0"/>
              </a:spcAft>
              <a:defRPr/>
            </a:pPr>
            <a:r>
              <a:rPr lang="en-US" sz="2400" dirty="0" smtClean="0"/>
              <a:t>integrated teaching and research </a:t>
            </a:r>
          </a:p>
          <a:p>
            <a:pPr marL="114300"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CA"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B0A40E-00A7-46F1-9C3D-37B2BF253ECA}" type="slidenum">
              <a:rPr lang="en-CA">
                <a:solidFill>
                  <a:prstClr val="black"/>
                </a:solidFill>
              </a:rPr>
              <a:pPr>
                <a:defRPr/>
              </a:pPr>
              <a:t>10</a:t>
            </a:fld>
            <a:endParaRPr lang="en-CA">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B2700-973B-4700-9AD3-8677B4CF743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23124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2792"/>
            <a:ext cx="7772400" cy="1897270"/>
          </a:xfrm>
        </p:spPr>
        <p:txBody>
          <a:bodyPr anchor="b">
            <a:normAutofit/>
          </a:bodyPr>
          <a:lstStyle>
            <a:lvl1pPr algn="l">
              <a:defRPr sz="4000" b="1">
                <a:solidFill>
                  <a:srgbClr val="D2DDF3"/>
                </a:solidFill>
                <a:latin typeface="Cambria"/>
                <a:cs typeface="Cambria"/>
              </a:defRPr>
            </a:lvl1pPr>
          </a:lstStyle>
          <a:p>
            <a:r>
              <a:rPr lang="fr-CA"/>
              <a:t>Click to edit Master title style</a:t>
            </a:r>
            <a:endParaRPr lang="en-US"/>
          </a:p>
        </p:txBody>
      </p:sp>
      <p:sp>
        <p:nvSpPr>
          <p:cNvPr id="3" name="Subtitle 2"/>
          <p:cNvSpPr>
            <a:spLocks noGrp="1"/>
          </p:cNvSpPr>
          <p:nvPr>
            <p:ph type="subTitle" idx="1"/>
          </p:nvPr>
        </p:nvSpPr>
        <p:spPr>
          <a:xfrm>
            <a:off x="685800" y="3700458"/>
            <a:ext cx="7772400" cy="1938342"/>
          </a:xfrm>
        </p:spPr>
        <p:txBody>
          <a:bodyPr/>
          <a:lstStyle>
            <a:lvl1pPr marL="0" indent="0" algn="l">
              <a:buNone/>
              <a:defRPr>
                <a:solidFill>
                  <a:schemeClr val="tx1"/>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a:p>
        </p:txBody>
      </p:sp>
      <p:sp>
        <p:nvSpPr>
          <p:cNvPr id="4" name="Date Placeholder 3"/>
          <p:cNvSpPr>
            <a:spLocks noGrp="1"/>
          </p:cNvSpPr>
          <p:nvPr>
            <p:ph type="dt" sz="half" idx="10"/>
          </p:nvPr>
        </p:nvSpPr>
        <p:spPr/>
        <p:txBody>
          <a:bodyPr/>
          <a:lstStyle/>
          <a:p>
            <a:fld id="{D46E9151-DE5E-4013-BEB9-E308A798037B}" type="datetime1">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024E8-6FF9-F643-BEEA-233C8CF4255D}" type="slidenum">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B5BA103-E265-4CF6-9E21-9064C5247A5F}" type="slidenum">
              <a:rPr lang="en-CA"/>
              <a:pPr>
                <a:defRPr/>
              </a:pPr>
              <a:t>‹#›</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solidFill>
                <a:srgbClr val="DEF5FA"/>
              </a:solidFill>
            </a:endParaRPr>
          </a:p>
        </p:txBody>
      </p:sp>
      <p:sp>
        <p:nvSpPr>
          <p:cNvPr id="6" name="Date Placeholder 3"/>
          <p:cNvSpPr>
            <a:spLocks noGrp="1"/>
          </p:cNvSpPr>
          <p:nvPr>
            <p:ph type="dt" sz="half" idx="12"/>
          </p:nvPr>
        </p:nvSpPr>
        <p:spPr/>
        <p:txBody>
          <a:bodyPr/>
          <a:lstStyle>
            <a:lvl1pPr>
              <a:defRPr/>
            </a:lvl1pPr>
          </a:lstStyle>
          <a:p>
            <a:pPr>
              <a:defRPr/>
            </a:pPr>
            <a:fld id="{F9D714B1-7EEE-4B64-BF65-E6A8DA1284CA}" type="datetimeFigureOut">
              <a:rPr lang="en-CA">
                <a:solidFill>
                  <a:srgbClr val="DEF5FA"/>
                </a:solidFill>
              </a:rPr>
              <a:pPr>
                <a:defRPr/>
              </a:pPr>
              <a:t>10/12/2018</a:t>
            </a:fld>
            <a:endParaRPr lang="en-CA">
              <a:solidFill>
                <a:srgbClr val="DEF5FA"/>
              </a:solidFill>
            </a:endParaRPr>
          </a:p>
        </p:txBody>
      </p:sp>
    </p:spTree>
    <p:extLst>
      <p:ext uri="{BB962C8B-B14F-4D97-AF65-F5344CB8AC3E}">
        <p14:creationId xmlns:p14="http://schemas.microsoft.com/office/powerpoint/2010/main" val="225142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2F9535B1-D409-4A08-81F1-7EEAB88D648D}" type="slidenum">
              <a:rPr lang="en-CA"/>
              <a:pPr>
                <a:defRPr/>
              </a:pPr>
              <a:t>‹#›</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solidFill>
                <a:srgbClr val="DEF5FA"/>
              </a:solidFill>
            </a:endParaRPr>
          </a:p>
        </p:txBody>
      </p:sp>
      <p:sp>
        <p:nvSpPr>
          <p:cNvPr id="7" name="Date Placeholder 3"/>
          <p:cNvSpPr>
            <a:spLocks noGrp="1"/>
          </p:cNvSpPr>
          <p:nvPr>
            <p:ph type="dt" sz="half" idx="12"/>
          </p:nvPr>
        </p:nvSpPr>
        <p:spPr/>
        <p:txBody>
          <a:bodyPr/>
          <a:lstStyle>
            <a:lvl1pPr>
              <a:defRPr/>
            </a:lvl1pPr>
          </a:lstStyle>
          <a:p>
            <a:pPr>
              <a:defRPr/>
            </a:pPr>
            <a:fld id="{F9C054FE-54FE-4A59-BBD4-E466ABEB08CC}" type="datetimeFigureOut">
              <a:rPr lang="en-CA">
                <a:solidFill>
                  <a:srgbClr val="DEF5FA"/>
                </a:solidFill>
              </a:rPr>
              <a:pPr>
                <a:defRPr/>
              </a:pPr>
              <a:t>10/12/2018</a:t>
            </a:fld>
            <a:endParaRPr lang="en-CA">
              <a:solidFill>
                <a:srgbClr val="DEF5FA"/>
              </a:solidFill>
            </a:endParaRPr>
          </a:p>
        </p:txBody>
      </p:sp>
    </p:spTree>
    <p:extLst>
      <p:ext uri="{BB962C8B-B14F-4D97-AF65-F5344CB8AC3E}">
        <p14:creationId xmlns:p14="http://schemas.microsoft.com/office/powerpoint/2010/main" val="310336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Small logo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6732985" cy="1325563"/>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49" y="1825625"/>
            <a:ext cx="6442855"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603E3B6-B439-D848-B33F-4E5A8904510E}" type="datetimeFigureOut">
              <a:rPr lang="en-US" smtClean="0">
                <a:solidFill>
                  <a:prstClr val="black"/>
                </a:solidFill>
              </a:rPr>
              <a:pPr/>
              <a:t>12/10/2018</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solidFill>
                <a:prstClr val="black"/>
              </a:solidFill>
            </a:endParaRPr>
          </a:p>
        </p:txBody>
      </p:sp>
      <p:sp>
        <p:nvSpPr>
          <p:cNvPr id="7" name="Rectangle 6">
            <a:extLst>
              <a:ext uri="{FF2B5EF4-FFF2-40B4-BE49-F238E27FC236}">
                <a16:creationId xmlns=""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 xmlns:p16="http://schemas.microsoft.com/office/powerpoint/2015/main" val="1"/>
              </p:ext>
            </p:extLst>
          </p:nvPr>
        </p:nvSpPr>
        <p:spPr>
          <a:xfrm>
            <a:off x="7566660" y="0"/>
            <a:ext cx="1577340" cy="6858000"/>
          </a:xfrm>
          <a:prstGeom prst="rect">
            <a:avLst/>
          </a:prstGeom>
          <a:solidFill>
            <a:srgbClr val="003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p:txBody>
          <a:bodyPr/>
          <a:lstStyle/>
          <a:p>
            <a:fld id="{EED1EE2D-3746-2844-9774-21D49F512CEF}" type="slidenum">
              <a:rPr lang="en-US" smtClean="0">
                <a:solidFill>
                  <a:prstClr val="white"/>
                </a:solidFill>
              </a:rPr>
              <a:pPr/>
              <a:t>‹#›</a:t>
            </a:fld>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3" y="6437048"/>
            <a:ext cx="1478756" cy="420952"/>
          </a:xfrm>
          <a:prstGeom prst="rect">
            <a:avLst/>
          </a:prstGeom>
        </p:spPr>
      </p:pic>
      <p:grpSp>
        <p:nvGrpSpPr>
          <p:cNvPr id="14" name="Group 13"/>
          <p:cNvGrpSpPr/>
          <p:nvPr userDrawn="1"/>
        </p:nvGrpSpPr>
        <p:grpSpPr>
          <a:xfrm>
            <a:off x="7207373" y="2816555"/>
            <a:ext cx="730083" cy="999692"/>
            <a:chOff x="9609831" y="2816555"/>
            <a:chExt cx="973444" cy="999692"/>
          </a:xfrm>
        </p:grpSpPr>
        <p:sp>
          <p:nvSpPr>
            <p:cNvPr id="11" name="Oval 10"/>
            <p:cNvSpPr/>
            <p:nvPr userDrawn="1"/>
          </p:nvSpPr>
          <p:spPr>
            <a:xfrm>
              <a:off x="9609831" y="2816555"/>
              <a:ext cx="973444" cy="999692"/>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pic>
          <p:nvPicPr>
            <p:cNvPr id="12" name="Picture 11"/>
            <p:cNvPicPr>
              <a:picLocks noChangeAspect="1"/>
            </p:cNvPicPr>
            <p:nvPr userDrawn="1"/>
          </p:nvPicPr>
          <p:blipFill>
            <a:blip r:embed="rId3"/>
            <a:stretch>
              <a:fillRect/>
            </a:stretch>
          </p:blipFill>
          <p:spPr>
            <a:xfrm>
              <a:off x="9812266" y="3010622"/>
              <a:ext cx="586720" cy="687080"/>
            </a:xfrm>
            <a:prstGeom prst="rect">
              <a:avLst/>
            </a:prstGeom>
          </p:spPr>
        </p:pic>
      </p:grpSp>
    </p:spTree>
    <p:extLst>
      <p:ext uri="{BB962C8B-B14F-4D97-AF65-F5344CB8AC3E}">
        <p14:creationId xmlns:p14="http://schemas.microsoft.com/office/powerpoint/2010/main" val="11861992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422348"/>
            <a:ext cx="6858000" cy="1423515"/>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5030810"/>
            <a:ext cx="6858000" cy="110569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solidFill>
                  <a:schemeClr val="bg1"/>
                </a:solidFill>
              </a:defRPr>
            </a:lvl1pPr>
          </a:lstStyle>
          <a:p>
            <a:fld id="{7603E3B6-B439-D848-B33F-4E5A8904510E}" type="datetimeFigureOut">
              <a:rPr lang="en-US" smtClean="0">
                <a:solidFill>
                  <a:prstClr val="white"/>
                </a:solidFill>
              </a:rPr>
              <a:pPr/>
              <a:t>12/10/2018</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EED1EE2D-3746-2844-9774-21D49F512CEF}" type="slidenum">
              <a:rPr lang="en-US" smtClean="0">
                <a:solidFill>
                  <a:prstClr val="white"/>
                </a:solidFill>
              </a:rPr>
              <a:pPr/>
              <a:t>‹#›</a:t>
            </a:fld>
            <a:endParaRPr lang="en-US">
              <a:solidFill>
                <a:prstClr val="white"/>
              </a:solidFill>
            </a:endParaRPr>
          </a:p>
        </p:txBody>
      </p:sp>
      <p:sp>
        <p:nvSpPr>
          <p:cNvPr id="7" name="Oval 6">
            <a:extLst>
              <a:ext uri="{FF2B5EF4-FFF2-40B4-BE49-F238E27FC236}">
                <a16:creationId xmlns="" xmlns:a16="http://schemas.microsoft.com/office/drawing/2014/main"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 xmlns:p16="http://schemas.microsoft.com/office/powerpoint/2015/main" val="1"/>
              </p:ext>
            </p:extLst>
          </p:nvPr>
        </p:nvSpPr>
        <p:spPr>
          <a:xfrm>
            <a:off x="3769436" y="889251"/>
            <a:ext cx="1605129"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pic>
        <p:nvPicPr>
          <p:cNvPr id="8" name="Picture 7"/>
          <p:cNvPicPr>
            <a:picLocks noChangeAspect="1"/>
          </p:cNvPicPr>
          <p:nvPr userDrawn="1"/>
        </p:nvPicPr>
        <p:blipFill>
          <a:blip r:embed="rId2"/>
          <a:stretch>
            <a:fillRect/>
          </a:stretch>
        </p:blipFill>
        <p:spPr>
          <a:xfrm>
            <a:off x="4205986" y="1387838"/>
            <a:ext cx="732032" cy="114299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2579" y="6270802"/>
            <a:ext cx="2062758" cy="587198"/>
          </a:xfrm>
          <a:prstGeom prst="rect">
            <a:avLst/>
          </a:prstGeom>
        </p:spPr>
      </p:pic>
    </p:spTree>
    <p:extLst>
      <p:ext uri="{BB962C8B-B14F-4D97-AF65-F5344CB8AC3E}">
        <p14:creationId xmlns:p14="http://schemas.microsoft.com/office/powerpoint/2010/main" val="9425435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215A23D6-3396-4AB1-AD8C-2EF9E6516EB8}" type="datetime1">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024E8-6FF9-F643-BEEA-233C8CF4255D}" type="slidenum">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462532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5706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420844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548774" y="1939925"/>
            <a:ext cx="3947026" cy="4186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939924"/>
            <a:ext cx="3944083" cy="4186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81A7DCA9-04FF-463A-962B-AD0466C004FD}" type="datetime1">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024E8-6FF9-F643-BEEA-233C8CF4255D}" type="slidenum">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237332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22CE58E7-CC83-439A-AD15-71C7CCD2479F}" type="datetimeFigureOut">
              <a:rPr lang="fr-CA" smtClean="0">
                <a:solidFill>
                  <a:prstClr val="black">
                    <a:tint val="75000"/>
                  </a:prstClr>
                </a:solidFill>
              </a:rPr>
              <a:pPr/>
              <a:t>2018-12-10</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53A21AD-597D-4FFF-995F-FF5A916B1D68}"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53846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C8C7A0A1-4A70-43DC-A272-3399E572C52C}" type="datetime1">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024E8-6FF9-F643-BEEA-233C8CF4255D}" type="slidenum">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7EC3D-F513-44DA-8FD4-79A9270C57E1}" type="datetime1">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024E8-6FF9-F643-BEEA-233C8CF4255D}" type="slidenum">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935" y="5497708"/>
            <a:ext cx="8051348" cy="858641"/>
          </a:xfrm>
        </p:spPr>
        <p:txBody>
          <a:bodyPr anchor="t">
            <a:normAutofit/>
          </a:bodyPr>
          <a:lstStyle>
            <a:lvl1pPr algn="l">
              <a:defRPr sz="1800" b="0"/>
            </a:lvl1pPr>
          </a:lstStyle>
          <a:p>
            <a:r>
              <a:rPr lang="fr-CA"/>
              <a:t>Click to edit caption</a:t>
            </a:r>
            <a:endParaRPr lang="en-US"/>
          </a:p>
        </p:txBody>
      </p:sp>
      <p:sp>
        <p:nvSpPr>
          <p:cNvPr id="3" name="Picture Placeholder 2"/>
          <p:cNvSpPr>
            <a:spLocks noGrp="1"/>
          </p:cNvSpPr>
          <p:nvPr>
            <p:ph type="pic" idx="1"/>
          </p:nvPr>
        </p:nvSpPr>
        <p:spPr>
          <a:xfrm>
            <a:off x="540935" y="612774"/>
            <a:ext cx="8051348" cy="48849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D32C9428-1795-4D8D-A87E-6CBE84E0DF83}" type="datetime1">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024E8-6FF9-F643-BEEA-233C8CF4255D}" type="slidenum">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47953-00C5-4425-A2A9-E8049AEBFE86}" type="datetimeFigureOut">
              <a:rPr lang="en-CA" smtClean="0">
                <a:solidFill>
                  <a:srgbClr val="DEF5FA"/>
                </a:solidFill>
              </a:rPr>
              <a:pPr/>
              <a:t>10/12/2018</a:t>
            </a:fld>
            <a:endParaRPr lang="en-CA">
              <a:solidFill>
                <a:srgbClr val="DEF5FA"/>
              </a:solidFill>
            </a:endParaRPr>
          </a:p>
        </p:txBody>
      </p:sp>
      <p:sp>
        <p:nvSpPr>
          <p:cNvPr id="5" name="Footer Placeholder 4"/>
          <p:cNvSpPr>
            <a:spLocks noGrp="1"/>
          </p:cNvSpPr>
          <p:nvPr>
            <p:ph type="ftr" sz="quarter" idx="11"/>
          </p:nvPr>
        </p:nvSpPr>
        <p:spPr/>
        <p:txBody>
          <a:bodyPr/>
          <a:lstStyle/>
          <a:p>
            <a:endParaRPr lang="en-CA">
              <a:solidFill>
                <a:srgbClr val="DEF5FA"/>
              </a:solidFill>
            </a:endParaRPr>
          </a:p>
        </p:txBody>
      </p:sp>
      <p:sp>
        <p:nvSpPr>
          <p:cNvPr id="6" name="Slide Number Placeholder 5"/>
          <p:cNvSpPr>
            <a:spLocks noGrp="1"/>
          </p:cNvSpPr>
          <p:nvPr>
            <p:ph type="sldNum" sz="quarter" idx="12"/>
          </p:nvPr>
        </p:nvSpPr>
        <p:spPr/>
        <p:txBody>
          <a:bodyPr/>
          <a:lstStyle/>
          <a:p>
            <a:fld id="{495C525B-C5B6-4EB6-AB54-73214F45CCC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774" y="274638"/>
            <a:ext cx="8138026" cy="1325562"/>
          </a:xfrm>
          <a:prstGeom prst="rect">
            <a:avLst/>
          </a:prstGeom>
        </p:spPr>
        <p:txBody>
          <a:bodyPr vert="horz" lIns="91440" tIns="45720" rIns="91440" bIns="45720" rtlCol="0" anchor="b">
            <a:normAutofit/>
          </a:bodyPr>
          <a:lstStyle/>
          <a:p>
            <a:r>
              <a:rPr lang="fr-CA"/>
              <a:t>Click to edit Master title style</a:t>
            </a:r>
            <a:endParaRPr lang="en-US"/>
          </a:p>
        </p:txBody>
      </p:sp>
      <p:sp>
        <p:nvSpPr>
          <p:cNvPr id="3" name="Text Placeholder 2"/>
          <p:cNvSpPr>
            <a:spLocks noGrp="1"/>
          </p:cNvSpPr>
          <p:nvPr>
            <p:ph type="body" idx="1"/>
          </p:nvPr>
        </p:nvSpPr>
        <p:spPr>
          <a:xfrm>
            <a:off x="548774" y="1944309"/>
            <a:ext cx="8138026" cy="4181854"/>
          </a:xfrm>
          <a:prstGeom prst="rect">
            <a:avLst/>
          </a:prstGeom>
        </p:spPr>
        <p:txBody>
          <a:bodyPr vert="horz" lIns="91440" tIns="45720" rIns="91440" bIns="45720" rtlCol="0" anchor="t">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7DBF9-D03F-4958-9BE1-CF2664627ABF}" type="datetime1">
              <a:rPr lang="en-US" smtClean="0"/>
              <a:t>12/10/2018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024E8-6FF9-F643-BEEA-233C8CF4255D}"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hdr="0" ftr="0" dt="0"/>
  <p:txStyles>
    <p:titleStyle>
      <a:lvl1pPr algn="l" defTabSz="457200" rtl="0" eaLnBrk="1" latinLnBrk="0" hangingPunct="1">
        <a:spcBef>
          <a:spcPct val="0"/>
        </a:spcBef>
        <a:buNone/>
        <a:defRPr sz="4000"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r">
              <a:defRPr sz="1200">
                <a:solidFill>
                  <a:schemeClr val="tx1"/>
                </a:solidFill>
              </a:defRPr>
            </a:lvl1pPr>
          </a:lstStyle>
          <a:p>
            <a:pPr defTabSz="914400"/>
            <a:fld id="{7603E3B6-B439-D848-B33F-4E5A8904510E}" type="datetimeFigureOut">
              <a:rPr lang="en-US" smtClean="0">
                <a:solidFill>
                  <a:prstClr val="black"/>
                </a:solidFill>
              </a:rPr>
              <a:pPr defTabSz="914400"/>
              <a:t>12/10/2018</a:t>
            </a:fld>
            <a:endParaRPr lang="en-US" dirty="0">
              <a:solidFill>
                <a:prstClr val="black"/>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solidFill>
              </a:defRPr>
            </a:lvl1pPr>
          </a:lstStyle>
          <a:p>
            <a:pPr defTabSz="914400"/>
            <a:endParaRPr lang="en-US" dirty="0">
              <a:solidFill>
                <a:prstClr val="black"/>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bg1"/>
                </a:solidFill>
              </a:defRPr>
            </a:lvl1pPr>
          </a:lstStyle>
          <a:p>
            <a:pPr defTabSz="914400"/>
            <a:fld id="{EED1EE2D-3746-2844-9774-21D49F512CEF}"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1680530718"/>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r">
              <a:defRPr sz="1200">
                <a:solidFill>
                  <a:schemeClr val="tx1"/>
                </a:solidFill>
              </a:defRPr>
            </a:lvl1pPr>
          </a:lstStyle>
          <a:p>
            <a:pPr defTabSz="914400"/>
            <a:fld id="{7603E3B6-B439-D848-B33F-4E5A8904510E}" type="datetimeFigureOut">
              <a:rPr lang="en-US" smtClean="0">
                <a:solidFill>
                  <a:prstClr val="black"/>
                </a:solidFill>
              </a:rPr>
              <a:pPr defTabSz="914400"/>
              <a:t>12/10/2018</a:t>
            </a:fld>
            <a:endParaRPr lang="en-US" dirty="0">
              <a:solidFill>
                <a:prstClr val="black"/>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solidFill>
              </a:defRPr>
            </a:lvl1pPr>
          </a:lstStyle>
          <a:p>
            <a:pPr defTabSz="914400"/>
            <a:endParaRPr lang="en-US" dirty="0">
              <a:solidFill>
                <a:prstClr val="black"/>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bg1"/>
                </a:solidFill>
              </a:defRPr>
            </a:lvl1pPr>
          </a:lstStyle>
          <a:p>
            <a:pPr defTabSz="914400"/>
            <a:fld id="{EED1EE2D-3746-2844-9774-21D49F512CEF}"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13788691"/>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CE58E7-CC83-439A-AD15-71C7CCD2479F}" type="datetimeFigureOut">
              <a:rPr lang="fr-CA" smtClean="0">
                <a:solidFill>
                  <a:prstClr val="black">
                    <a:tint val="75000"/>
                  </a:prstClr>
                </a:solidFill>
              </a:rPr>
              <a:pPr defTabSz="914400"/>
              <a:t>2018-12-10</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3A21AD-597D-4FFF-995F-FF5A916B1D68}" type="slidenum">
              <a:rPr lang="fr-CA" smtClean="0">
                <a:solidFill>
                  <a:prstClr val="black">
                    <a:tint val="75000"/>
                  </a:prstClr>
                </a:solidFill>
              </a:rPr>
              <a:pPr defTabSz="914400"/>
              <a:t>‹#›</a:t>
            </a:fld>
            <a:endParaRPr lang="fr-CA">
              <a:solidFill>
                <a:prstClr val="black">
                  <a:tint val="75000"/>
                </a:prstClr>
              </a:solidFill>
            </a:endParaRPr>
          </a:p>
        </p:txBody>
      </p:sp>
    </p:spTree>
    <p:extLst>
      <p:ext uri="{BB962C8B-B14F-4D97-AF65-F5344CB8AC3E}">
        <p14:creationId xmlns:p14="http://schemas.microsoft.com/office/powerpoint/2010/main" val="1916764037"/>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defTabSz="914400">
              <a:defRPr/>
            </a:pPr>
            <a:fld id="{03CF531F-ED2D-47D5-9EBE-D24560DBE458}" type="slidenum">
              <a:rPr lang="en-CA"/>
              <a:pPr defTabSz="914400">
                <a:defRPr/>
              </a:pPr>
              <a:t>‹#›</a:t>
            </a:fld>
            <a:endParaRPr lang="en-CA"/>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defTabSz="914400">
              <a:defRPr/>
            </a:pPr>
            <a:endParaRPr lang="en-CA">
              <a:solidFill>
                <a:srgbClr val="DEF5FA"/>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defTabSz="914400">
              <a:defRPr/>
            </a:pPr>
            <a:fld id="{82207C42-5207-487A-9BA4-FE77621555E6}" type="datetimeFigureOut">
              <a:rPr lang="en-CA">
                <a:solidFill>
                  <a:srgbClr val="DEF5FA"/>
                </a:solidFill>
              </a:rPr>
              <a:pPr defTabSz="914400">
                <a:defRPr/>
              </a:pPr>
              <a:t>10/12/2018</a:t>
            </a:fld>
            <a:endParaRPr lang="en-CA">
              <a:solidFill>
                <a:srgbClr val="DEF5FA"/>
              </a:solidFill>
            </a:endParaRPr>
          </a:p>
        </p:txBody>
      </p:sp>
    </p:spTree>
    <p:extLst>
      <p:ext uri="{BB962C8B-B14F-4D97-AF65-F5344CB8AC3E}">
        <p14:creationId xmlns:p14="http://schemas.microsoft.com/office/powerpoint/2010/main" val="2413756568"/>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B641B"/>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396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495C525B-C5B6-4EB6-AB54-73214F45CCCB}" type="slidenum">
              <a:rPr lang="en-CA" smtClean="0"/>
              <a:pPr defTabSz="91440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CA">
              <a:solidFill>
                <a:srgbClr val="DEF5F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C8447953-00C5-4425-A2A9-E8049AEBFE86}" type="datetimeFigureOut">
              <a:rPr lang="en-CA" smtClean="0">
                <a:solidFill>
                  <a:srgbClr val="DEF5FA"/>
                </a:solidFill>
              </a:rPr>
              <a:pPr defTabSz="914400"/>
              <a:t>10/12/2018</a:t>
            </a:fld>
            <a:endParaRPr lang="en-CA">
              <a:solidFill>
                <a:srgbClr val="DEF5FA"/>
              </a:solidFill>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2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rimuhc.ca/-/can-t-sleep-fruit-flies-and-energy-drinks-offer-new-clues?inheritRedirect=true" TargetMode="External"/><Relationship Id="rId3" Type="http://schemas.openxmlformats.org/officeDocument/2006/relationships/hyperlink" Target="http://rimuhc.ca/-/first-annual-trottier-webster-research-innovation-competition-announced-by-the-muhc-foundation?inheritRedirect=true" TargetMode="External"/><Relationship Id="rId7" Type="http://schemas.openxmlformats.org/officeDocument/2006/relationships/hyperlink" Target="http://rimuhc.ca/-/scientists-identify-new-genetic-causes-linked-to-abnormal-pregnancies-and-miscarriages?inheritRedirect=true" TargetMode="External"/><Relationship Id="rId12" Type="http://schemas.openxmlformats.org/officeDocument/2006/relationships/image" Target="../media/image14.jpeg"/><Relationship Id="rId2" Type="http://schemas.openxmlformats.org/officeDocument/2006/relationships/hyperlink" Target="http://rimuhc.ca/-/more-than-a-research-hospital-a-hospital-driven-by-resear-1?inheritRedirect=true" TargetMode="External"/><Relationship Id="rId1" Type="http://schemas.openxmlformats.org/officeDocument/2006/relationships/slideLayout" Target="../slideLayouts/slideLayout18.xml"/><Relationship Id="rId6" Type="http://schemas.openxmlformats.org/officeDocument/2006/relationships/hyperlink" Target="http://rimuhc.ca/-/safe-cannabis-pain-relief-without-the-high-?inheritRedirect=true" TargetMode="External"/><Relationship Id="rId11" Type="http://schemas.openxmlformats.org/officeDocument/2006/relationships/image" Target="../media/image13.jpeg"/><Relationship Id="rId5" Type="http://schemas.openxmlformats.org/officeDocument/2006/relationships/hyperlink" Target="http://rimuhc.ca/-/can-a-smart-app-encourage-hiv-self-testing-in-canada-?redirect=/" TargetMode="External"/><Relationship Id="rId10" Type="http://schemas.openxmlformats.org/officeDocument/2006/relationships/image" Target="../media/image12.jpg"/><Relationship Id="rId4" Type="http://schemas.openxmlformats.org/officeDocument/2006/relationships/hyperlink" Target="http://rimuhc.ca/-/scientific-breakthrough-promising-new-target-for-immunotherapy?inheritRedirect=true" TargetMode="External"/><Relationship Id="rId9" Type="http://schemas.openxmlformats.org/officeDocument/2006/relationships/hyperlink" Target="http://rimuhc.ca/-/three-ri-muhc-members-named-in-the-first-ever-list-of-canadian-women-leaders-in-global-health?redirect=/fr/conten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muhc.ca/questions/form/your-hospitals-your-your-questions" TargetMode="External"/><Relationship Id="rId4" Type="http://schemas.openxmlformats.org/officeDocument/2006/relationships/hyperlink" Target="https://cusm.ca/questions/form/vos-h%C3%B4pitaux-vos-question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76922" y="613702"/>
            <a:ext cx="7772400" cy="1897270"/>
          </a:xfrm>
        </p:spPr>
        <p:txBody>
          <a:bodyPr>
            <a:normAutofit fontScale="90000"/>
          </a:bodyPr>
          <a:lstStyle/>
          <a:p>
            <a:pPr algn="ctr"/>
            <a:r>
              <a:rPr lang="fr-CA" dirty="0" smtClean="0">
                <a:solidFill>
                  <a:schemeClr val="tx1"/>
                </a:solidFill>
              </a:rPr>
              <a:t>Public meeting</a:t>
            </a:r>
            <a:br>
              <a:rPr lang="fr-CA" dirty="0" smtClean="0">
                <a:solidFill>
                  <a:schemeClr val="tx1"/>
                </a:solidFill>
              </a:rPr>
            </a:br>
            <a:r>
              <a:rPr lang="fr-CA" dirty="0" smtClean="0">
                <a:solidFill>
                  <a:schemeClr val="tx1"/>
                </a:solidFill>
              </a:rPr>
              <a:t>McGill </a:t>
            </a:r>
            <a:r>
              <a:rPr lang="fr-CA" dirty="0" err="1">
                <a:solidFill>
                  <a:schemeClr val="tx1"/>
                </a:solidFill>
              </a:rPr>
              <a:t>U</a:t>
            </a:r>
            <a:r>
              <a:rPr lang="fr-CA" dirty="0" err="1" smtClean="0">
                <a:solidFill>
                  <a:schemeClr val="tx1"/>
                </a:solidFill>
              </a:rPr>
              <a:t>niversity</a:t>
            </a:r>
            <a:r>
              <a:rPr lang="fr-CA" dirty="0" smtClean="0">
                <a:solidFill>
                  <a:schemeClr val="tx1"/>
                </a:solidFill>
              </a:rPr>
              <a:t> </a:t>
            </a:r>
            <a:r>
              <a:rPr lang="fr-CA" dirty="0" err="1" smtClean="0">
                <a:solidFill>
                  <a:schemeClr val="tx1"/>
                </a:solidFill>
              </a:rPr>
              <a:t>Health</a:t>
            </a:r>
            <a:r>
              <a:rPr lang="fr-CA" dirty="0" smtClean="0">
                <a:solidFill>
                  <a:schemeClr val="tx1"/>
                </a:solidFill>
              </a:rPr>
              <a:t> Centre</a:t>
            </a:r>
            <a:br>
              <a:rPr lang="fr-CA" dirty="0" smtClean="0">
                <a:solidFill>
                  <a:schemeClr val="tx1"/>
                </a:solidFill>
              </a:rPr>
            </a:br>
            <a:r>
              <a:rPr lang="fr-CA" dirty="0" err="1" smtClean="0">
                <a:solidFill>
                  <a:schemeClr val="tx1"/>
                </a:solidFill>
              </a:rPr>
              <a:t>Board</a:t>
            </a:r>
            <a:r>
              <a:rPr lang="fr-CA" dirty="0" smtClean="0">
                <a:solidFill>
                  <a:schemeClr val="tx1"/>
                </a:solidFill>
              </a:rPr>
              <a:t> of </a:t>
            </a:r>
            <a:r>
              <a:rPr lang="fr-CA" dirty="0" err="1" smtClean="0">
                <a:solidFill>
                  <a:schemeClr val="tx1"/>
                </a:solidFill>
              </a:rPr>
              <a:t>Directors</a:t>
            </a:r>
            <a:endParaRPr lang="en-US" dirty="0">
              <a:solidFill>
                <a:schemeClr val="tx1"/>
              </a:solidFill>
            </a:endParaRPr>
          </a:p>
        </p:txBody>
      </p:sp>
      <p:sp>
        <p:nvSpPr>
          <p:cNvPr id="11" name="Subtitle 10"/>
          <p:cNvSpPr>
            <a:spLocks noGrp="1"/>
          </p:cNvSpPr>
          <p:nvPr>
            <p:ph type="subTitle" idx="1"/>
          </p:nvPr>
        </p:nvSpPr>
        <p:spPr/>
        <p:txBody>
          <a:bodyPr>
            <a:normAutofit lnSpcReduction="10000"/>
          </a:bodyPr>
          <a:lstStyle/>
          <a:p>
            <a:endParaRPr lang="fr-CA" dirty="0" smtClean="0"/>
          </a:p>
          <a:p>
            <a:pPr algn="ctr"/>
            <a:r>
              <a:rPr lang="fr-CA" sz="5400" b="1" dirty="0" err="1" smtClean="0">
                <a:solidFill>
                  <a:srgbClr val="FF0000"/>
                </a:solidFill>
              </a:rPr>
              <a:t>December</a:t>
            </a:r>
            <a:r>
              <a:rPr lang="fr-CA" sz="5400" b="1" dirty="0" smtClean="0">
                <a:solidFill>
                  <a:srgbClr val="FF0000"/>
                </a:solidFill>
              </a:rPr>
              <a:t> 10, 2018</a:t>
            </a:r>
          </a:p>
          <a:p>
            <a:pPr algn="ctr"/>
            <a:r>
              <a:rPr lang="fr-CA" b="1" dirty="0" smtClean="0">
                <a:solidFill>
                  <a:srgbClr val="FF0000"/>
                </a:solidFill>
              </a:rPr>
              <a:t>16:30 - 18:00</a:t>
            </a:r>
          </a:p>
          <a:p>
            <a:endParaRPr lang="en-US" dirty="0"/>
          </a:p>
        </p:txBody>
      </p:sp>
      <p:sp>
        <p:nvSpPr>
          <p:cNvPr id="3" name="Slide Number Placeholder 2"/>
          <p:cNvSpPr>
            <a:spLocks noGrp="1"/>
          </p:cNvSpPr>
          <p:nvPr>
            <p:ph type="sldNum" sz="quarter" idx="12"/>
          </p:nvPr>
        </p:nvSpPr>
        <p:spPr/>
        <p:txBody>
          <a:bodyPr/>
          <a:lstStyle/>
          <a:p>
            <a:fld id="{DB3024E8-6FF9-F643-BEEA-233C8CF4255D}" type="slidenum">
              <a:rPr lang="en-US" smtClean="0"/>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C00000"/>
                </a:solidFill>
              </a:rPr>
              <a:t>Mental Health Mission</a:t>
            </a:r>
            <a:endParaRPr lang="en-US" dirty="0">
              <a:solidFill>
                <a:srgbClr val="C00000"/>
              </a:solidFill>
            </a:endParaRPr>
          </a:p>
        </p:txBody>
      </p:sp>
      <p:sp>
        <p:nvSpPr>
          <p:cNvPr id="18434" name="Content Placeholder 2"/>
          <p:cNvSpPr>
            <a:spLocks noGrp="1"/>
          </p:cNvSpPr>
          <p:nvPr>
            <p:ph idx="1"/>
          </p:nvPr>
        </p:nvSpPr>
        <p:spPr>
          <a:xfrm>
            <a:off x="107504" y="1412776"/>
            <a:ext cx="7989887" cy="4800600"/>
          </a:xfrm>
        </p:spPr>
        <p:txBody>
          <a:bodyPr/>
          <a:lstStyle/>
          <a:p>
            <a:pPr marL="114300" indent="0" eaLnBrk="1" hangingPunct="1">
              <a:lnSpc>
                <a:spcPct val="80000"/>
              </a:lnSpc>
              <a:buFont typeface="Arial" charset="0"/>
              <a:buNone/>
            </a:pPr>
            <a:endParaRPr lang="en-US" sz="2800" b="1" dirty="0" smtClean="0">
              <a:solidFill>
                <a:srgbClr val="C00000"/>
              </a:solidFill>
            </a:endParaRPr>
          </a:p>
          <a:p>
            <a:pPr marL="114300" indent="0" eaLnBrk="1" hangingPunct="1">
              <a:lnSpc>
                <a:spcPct val="80000"/>
              </a:lnSpc>
              <a:buFont typeface="Arial" charset="0"/>
              <a:buNone/>
            </a:pPr>
            <a:r>
              <a:rPr lang="en-US" sz="2800" b="1" dirty="0" smtClean="0">
                <a:solidFill>
                  <a:srgbClr val="C00000"/>
                </a:solidFill>
              </a:rPr>
              <a:t>Acute care  Unit </a:t>
            </a:r>
          </a:p>
          <a:p>
            <a:pPr marL="114300" indent="0" eaLnBrk="1" hangingPunct="1">
              <a:lnSpc>
                <a:spcPct val="80000"/>
              </a:lnSpc>
              <a:buFont typeface="Arial" charset="0"/>
              <a:buNone/>
            </a:pPr>
            <a:endParaRPr lang="en-US" sz="2800" b="1" dirty="0" smtClean="0">
              <a:solidFill>
                <a:srgbClr val="C00000"/>
              </a:solidFill>
            </a:endParaRPr>
          </a:p>
          <a:p>
            <a:pPr marL="114300" indent="0" eaLnBrk="1" hangingPunct="1">
              <a:lnSpc>
                <a:spcPct val="80000"/>
              </a:lnSpc>
            </a:pPr>
            <a:r>
              <a:rPr lang="en-US" dirty="0" smtClean="0"/>
              <a:t> As of Jan 2018:   40 beds ( 3-4 addictions program) on the 4</a:t>
            </a:r>
            <a:r>
              <a:rPr lang="en-US" baseline="30000" dirty="0" smtClean="0"/>
              <a:t>th</a:t>
            </a:r>
            <a:r>
              <a:rPr lang="en-US" dirty="0" smtClean="0"/>
              <a:t> floor and 6 in BIU</a:t>
            </a:r>
          </a:p>
          <a:p>
            <a:pPr marL="114300" indent="0" eaLnBrk="1" hangingPunct="1">
              <a:lnSpc>
                <a:spcPct val="80000"/>
              </a:lnSpc>
            </a:pPr>
            <a:r>
              <a:rPr lang="en-US" dirty="0"/>
              <a:t> </a:t>
            </a:r>
            <a:r>
              <a:rPr lang="en-US" dirty="0" smtClean="0"/>
              <a:t>4</a:t>
            </a:r>
            <a:r>
              <a:rPr lang="en-US" baseline="30000" dirty="0" smtClean="0"/>
              <a:t>th</a:t>
            </a:r>
            <a:r>
              <a:rPr lang="en-US" dirty="0" smtClean="0"/>
              <a:t> floor often running overcapacity</a:t>
            </a:r>
          </a:p>
          <a:p>
            <a:pPr marL="114300" indent="0" eaLnBrk="1" hangingPunct="1">
              <a:lnSpc>
                <a:spcPct val="80000"/>
              </a:lnSpc>
              <a:buNone/>
            </a:pPr>
            <a:endParaRPr lang="en-US" dirty="0" smtClean="0"/>
          </a:p>
          <a:p>
            <a:pPr marL="114300" indent="0" eaLnBrk="1" hangingPunct="1">
              <a:lnSpc>
                <a:spcPct val="80000"/>
              </a:lnSpc>
              <a:buNone/>
            </a:pPr>
            <a:r>
              <a:rPr lang="en-US" b="1" dirty="0" smtClean="0">
                <a:solidFill>
                  <a:srgbClr val="0070C0"/>
                </a:solidFill>
              </a:rPr>
              <a:t>CHALLENGES: </a:t>
            </a:r>
          </a:p>
          <a:p>
            <a:pPr marL="114300" indent="0" eaLnBrk="1" hangingPunct="1">
              <a:lnSpc>
                <a:spcPct val="80000"/>
              </a:lnSpc>
              <a:buNone/>
            </a:pPr>
            <a:endParaRPr lang="en-US" b="1" dirty="0">
              <a:solidFill>
                <a:srgbClr val="00B0F0"/>
              </a:solidFill>
            </a:endParaRPr>
          </a:p>
          <a:p>
            <a:pPr eaLnBrk="1" hangingPunct="1">
              <a:lnSpc>
                <a:spcPct val="80000"/>
              </a:lnSpc>
            </a:pPr>
            <a:r>
              <a:rPr lang="en-US" dirty="0" smtClean="0"/>
              <a:t>Length of stay </a:t>
            </a:r>
          </a:p>
          <a:p>
            <a:pPr eaLnBrk="1" hangingPunct="1">
              <a:lnSpc>
                <a:spcPct val="80000"/>
              </a:lnSpc>
            </a:pPr>
            <a:r>
              <a:rPr lang="en-US" dirty="0" smtClean="0"/>
              <a:t>Number and length of stay of NSAs “</a:t>
            </a:r>
            <a:r>
              <a:rPr lang="en-CA" dirty="0" smtClean="0"/>
              <a:t>hors-</a:t>
            </a:r>
            <a:r>
              <a:rPr lang="en-CA" dirty="0" err="1" smtClean="0"/>
              <a:t>délais</a:t>
            </a:r>
            <a:r>
              <a:rPr lang="en-CA" dirty="0" smtClean="0"/>
              <a:t>”</a:t>
            </a:r>
            <a:endParaRPr lang="en-US" dirty="0" smtClean="0"/>
          </a:p>
        </p:txBody>
      </p:sp>
    </p:spTree>
    <p:extLst>
      <p:ext uri="{BB962C8B-B14F-4D97-AF65-F5344CB8AC3E}">
        <p14:creationId xmlns:p14="http://schemas.microsoft.com/office/powerpoint/2010/main" val="88335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Mental Health Mission</a:t>
            </a:r>
            <a:br>
              <a:rPr lang="en-US" dirty="0" smtClean="0">
                <a:solidFill>
                  <a:srgbClr val="C00000"/>
                </a:solidFill>
              </a:rPr>
            </a:br>
            <a:r>
              <a:rPr lang="en-US" sz="3600" dirty="0" smtClean="0">
                <a:solidFill>
                  <a:srgbClr val="C00000"/>
                </a:solidFill>
              </a:rPr>
              <a:t>Psychiatry </a:t>
            </a:r>
            <a:r>
              <a:rPr lang="en-US" sz="3600" dirty="0">
                <a:solidFill>
                  <a:srgbClr val="C00000"/>
                </a:solidFill>
              </a:rPr>
              <a:t>LOS – 4</a:t>
            </a:r>
            <a:r>
              <a:rPr lang="en-US" sz="3600" baseline="30000" dirty="0">
                <a:solidFill>
                  <a:srgbClr val="C00000"/>
                </a:solidFill>
              </a:rPr>
              <a:t>th</a:t>
            </a:r>
            <a:r>
              <a:rPr lang="en-US" sz="3600" dirty="0">
                <a:solidFill>
                  <a:srgbClr val="C00000"/>
                </a:solidFill>
              </a:rPr>
              <a:t> floor</a:t>
            </a:r>
            <a:endParaRPr lang="en-US" sz="3600" dirty="0"/>
          </a:p>
        </p:txBody>
      </p:sp>
      <p:sp>
        <p:nvSpPr>
          <p:cNvPr id="3" name="Content Placeholder 2"/>
          <p:cNvSpPr>
            <a:spLocks noGrp="1"/>
          </p:cNvSpPr>
          <p:nvPr>
            <p:ph idx="1"/>
          </p:nvPr>
        </p:nvSpPr>
        <p:spPr/>
        <p:txBody>
          <a:bodyPr/>
          <a:lstStyle/>
          <a:p>
            <a:pPr marL="114300" indent="0">
              <a:buNone/>
            </a:pPr>
            <a:r>
              <a:rPr lang="en-US" sz="3200" dirty="0" smtClean="0"/>
              <a:t>NSA data 2017-2018</a:t>
            </a:r>
          </a:p>
          <a:p>
            <a:pPr marL="114300" indent="0">
              <a:buNone/>
            </a:pPr>
            <a:endParaRPr lang="en-US" sz="3200" dirty="0" smtClean="0"/>
          </a:p>
          <a:p>
            <a:pPr lvl="1"/>
            <a:r>
              <a:rPr lang="en-US" sz="2800" dirty="0" smtClean="0"/>
              <a:t>79% of patients discharged under NSA status on the psychiatry unit were “</a:t>
            </a:r>
            <a:r>
              <a:rPr lang="en-CA" sz="2800" dirty="0" smtClean="0"/>
              <a:t>hors </a:t>
            </a:r>
            <a:r>
              <a:rPr lang="en-CA" sz="2800" dirty="0" err="1" smtClean="0"/>
              <a:t>délai</a:t>
            </a:r>
            <a:r>
              <a:rPr lang="en-US" sz="2800" dirty="0" smtClean="0"/>
              <a:t>”</a:t>
            </a:r>
          </a:p>
          <a:p>
            <a:pPr lvl="1"/>
            <a:endParaRPr lang="en-US" sz="2800" dirty="0" smtClean="0"/>
          </a:p>
          <a:p>
            <a:pPr lvl="1"/>
            <a:r>
              <a:rPr lang="en-US" sz="2800" dirty="0" smtClean="0"/>
              <a:t>An average of 24.78% of the beds on the psychiatry unit were occupied by patients under NSA status</a:t>
            </a:r>
            <a:endParaRPr lang="en-US" sz="2800" dirty="0"/>
          </a:p>
        </p:txBody>
      </p:sp>
    </p:spTree>
    <p:extLst>
      <p:ext uri="{BB962C8B-B14F-4D97-AF65-F5344CB8AC3E}">
        <p14:creationId xmlns:p14="http://schemas.microsoft.com/office/powerpoint/2010/main" val="323184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7537648" cy="1143000"/>
          </a:xfrm>
        </p:spPr>
        <p:txBody>
          <a:bodyPr/>
          <a:lstStyle/>
          <a:p>
            <a:r>
              <a:rPr lang="en-US" dirty="0">
                <a:solidFill>
                  <a:srgbClr val="C00000"/>
                </a:solidFill>
              </a:rPr>
              <a:t>Mental Health Mission</a:t>
            </a:r>
            <a:br>
              <a:rPr lang="en-US" dirty="0">
                <a:solidFill>
                  <a:srgbClr val="C00000"/>
                </a:solidFill>
              </a:rPr>
            </a:br>
            <a:r>
              <a:rPr lang="en-US" sz="4800" dirty="0">
                <a:solidFill>
                  <a:srgbClr val="C00000"/>
                </a:solidFill>
              </a:rPr>
              <a:t>Psychiatry LOS – 4</a:t>
            </a:r>
            <a:r>
              <a:rPr lang="en-US" sz="4800" baseline="30000" dirty="0">
                <a:solidFill>
                  <a:srgbClr val="C00000"/>
                </a:solidFill>
              </a:rPr>
              <a:t>th</a:t>
            </a:r>
            <a:r>
              <a:rPr lang="en-US" sz="4800" dirty="0">
                <a:solidFill>
                  <a:srgbClr val="C00000"/>
                </a:solidFill>
              </a:rPr>
              <a:t> floor</a:t>
            </a:r>
            <a:endParaRPr lang="en-US" dirty="0"/>
          </a:p>
        </p:txBody>
      </p:sp>
      <p:graphicFrame>
        <p:nvGraphicFramePr>
          <p:cNvPr id="6" name="Chart 5"/>
          <p:cNvGraphicFramePr>
            <a:graphicFrameLocks/>
          </p:cNvGraphicFramePr>
          <p:nvPr>
            <p:extLst/>
          </p:nvPr>
        </p:nvGraphicFramePr>
        <p:xfrm>
          <a:off x="611560" y="1556792"/>
          <a:ext cx="6552728"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380312" y="2996952"/>
            <a:ext cx="1008112"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914400"/>
            <a:r>
              <a:rPr lang="en-US" sz="1000" b="1" dirty="0" smtClean="0">
                <a:solidFill>
                  <a:prstClr val="black"/>
                </a:solidFill>
              </a:rPr>
              <a:t>            Total</a:t>
            </a:r>
          </a:p>
          <a:p>
            <a:pPr defTabSz="914400"/>
            <a:r>
              <a:rPr lang="en-US" sz="1000" b="1" dirty="0" smtClean="0">
                <a:solidFill>
                  <a:prstClr val="black"/>
                </a:solidFill>
              </a:rPr>
              <a:t>             NSA</a:t>
            </a:r>
          </a:p>
          <a:p>
            <a:pPr algn="r" defTabSz="914400"/>
            <a:r>
              <a:rPr lang="en-US" sz="1000" b="1" dirty="0" smtClean="0">
                <a:solidFill>
                  <a:prstClr val="black"/>
                </a:solidFill>
              </a:rPr>
              <a:t>Sans NSA</a:t>
            </a:r>
            <a:endParaRPr lang="en-US" sz="1000" b="1" dirty="0">
              <a:solidFill>
                <a:prstClr val="black"/>
              </a:solidFill>
            </a:endParaRPr>
          </a:p>
        </p:txBody>
      </p:sp>
      <p:sp>
        <p:nvSpPr>
          <p:cNvPr id="5" name="Oval 4"/>
          <p:cNvSpPr/>
          <p:nvPr/>
        </p:nvSpPr>
        <p:spPr>
          <a:xfrm flipH="1">
            <a:off x="7607984" y="3381153"/>
            <a:ext cx="144016" cy="12195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Oval 6"/>
          <p:cNvSpPr/>
          <p:nvPr/>
        </p:nvSpPr>
        <p:spPr>
          <a:xfrm>
            <a:off x="7607984" y="3212977"/>
            <a:ext cx="144016" cy="1066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Oval 9"/>
          <p:cNvSpPr/>
          <p:nvPr/>
        </p:nvSpPr>
        <p:spPr>
          <a:xfrm>
            <a:off x="7607984" y="3050299"/>
            <a:ext cx="144016" cy="10669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53980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Mental Health Mission</a:t>
            </a:r>
            <a:endParaRPr lang="en-CA" dirty="0"/>
          </a:p>
        </p:txBody>
      </p:sp>
      <p:sp>
        <p:nvSpPr>
          <p:cNvPr id="3" name="Content Placeholder 2"/>
          <p:cNvSpPr>
            <a:spLocks noGrp="1"/>
          </p:cNvSpPr>
          <p:nvPr>
            <p:ph idx="1"/>
          </p:nvPr>
        </p:nvSpPr>
        <p:spPr>
          <a:xfrm>
            <a:off x="539552" y="1196752"/>
            <a:ext cx="7620000" cy="4800600"/>
          </a:xfrm>
        </p:spPr>
        <p:txBody>
          <a:bodyPr/>
          <a:lstStyle/>
          <a:p>
            <a:pPr marL="118872" indent="0" eaLnBrk="1" hangingPunct="1">
              <a:lnSpc>
                <a:spcPct val="80000"/>
              </a:lnSpc>
              <a:spcBef>
                <a:spcPts val="480"/>
              </a:spcBef>
              <a:spcAft>
                <a:spcPts val="0"/>
              </a:spcAft>
              <a:buNone/>
            </a:pPr>
            <a:endParaRPr lang="en-US" sz="2800" b="1" dirty="0" smtClean="0">
              <a:solidFill>
                <a:srgbClr val="C00000"/>
              </a:solidFill>
            </a:endParaRPr>
          </a:p>
          <a:p>
            <a:pPr marL="118872" indent="0" eaLnBrk="1" hangingPunct="1">
              <a:lnSpc>
                <a:spcPct val="80000"/>
              </a:lnSpc>
              <a:spcBef>
                <a:spcPts val="480"/>
              </a:spcBef>
              <a:spcAft>
                <a:spcPts val="0"/>
              </a:spcAft>
              <a:buNone/>
            </a:pPr>
            <a:r>
              <a:rPr lang="en-US" sz="2800" b="1" dirty="0" smtClean="0">
                <a:solidFill>
                  <a:srgbClr val="C00000"/>
                </a:solidFill>
              </a:rPr>
              <a:t>Psychiatry </a:t>
            </a:r>
            <a:r>
              <a:rPr lang="en-US" sz="2800" b="1" dirty="0">
                <a:solidFill>
                  <a:srgbClr val="C00000"/>
                </a:solidFill>
              </a:rPr>
              <a:t>Emergency </a:t>
            </a:r>
            <a:r>
              <a:rPr lang="en-US" sz="2800" b="1" dirty="0" smtClean="0">
                <a:solidFill>
                  <a:srgbClr val="C00000"/>
                </a:solidFill>
              </a:rPr>
              <a:t>Department</a:t>
            </a:r>
          </a:p>
          <a:p>
            <a:pPr marL="118872" indent="0" eaLnBrk="1" hangingPunct="1">
              <a:lnSpc>
                <a:spcPct val="80000"/>
              </a:lnSpc>
              <a:spcBef>
                <a:spcPts val="480"/>
              </a:spcBef>
              <a:spcAft>
                <a:spcPts val="0"/>
              </a:spcAft>
              <a:buNone/>
            </a:pPr>
            <a:endParaRPr lang="en-US" sz="2000" b="1" dirty="0" smtClean="0">
              <a:solidFill>
                <a:srgbClr val="C00000"/>
              </a:solidFill>
            </a:endParaRPr>
          </a:p>
          <a:p>
            <a:pPr marL="118872" indent="0" eaLnBrk="1" hangingPunct="1">
              <a:lnSpc>
                <a:spcPct val="80000"/>
              </a:lnSpc>
              <a:spcBef>
                <a:spcPts val="480"/>
              </a:spcBef>
              <a:spcAft>
                <a:spcPts val="0"/>
              </a:spcAft>
            </a:pPr>
            <a:r>
              <a:rPr lang="en-CA" dirty="0" smtClean="0">
                <a:solidFill>
                  <a:srgbClr val="000000"/>
                </a:solidFill>
              </a:rPr>
              <a:t>   Increase in the number of visits by 18% since 2015</a:t>
            </a:r>
          </a:p>
          <a:p>
            <a:pPr marL="118872" indent="0" eaLnBrk="1" hangingPunct="1">
              <a:lnSpc>
                <a:spcPct val="80000"/>
              </a:lnSpc>
              <a:spcBef>
                <a:spcPts val="480"/>
              </a:spcBef>
              <a:spcAft>
                <a:spcPts val="0"/>
              </a:spcAft>
            </a:pPr>
            <a:endParaRPr lang="en-CA" dirty="0" smtClean="0">
              <a:solidFill>
                <a:srgbClr val="000000"/>
              </a:solidFill>
            </a:endParaRPr>
          </a:p>
          <a:p>
            <a:pPr marL="118872" indent="0" eaLnBrk="1" hangingPunct="1">
              <a:lnSpc>
                <a:spcPct val="80000"/>
              </a:lnSpc>
              <a:spcBef>
                <a:spcPts val="528"/>
              </a:spcBef>
              <a:spcAft>
                <a:spcPts val="0"/>
              </a:spcAft>
              <a:buNone/>
            </a:pPr>
            <a:r>
              <a:rPr lang="en-US" b="1" dirty="0" smtClean="0">
                <a:solidFill>
                  <a:srgbClr val="0070C0"/>
                </a:solidFill>
              </a:rPr>
              <a:t>CHALLENGE: </a:t>
            </a:r>
            <a:r>
              <a:rPr lang="en-US" dirty="0" smtClean="0">
                <a:solidFill>
                  <a:srgbClr val="0070C0"/>
                </a:solidFill>
              </a:rPr>
              <a:t> </a:t>
            </a:r>
          </a:p>
          <a:p>
            <a:pPr marL="118872" indent="0" eaLnBrk="1" hangingPunct="1">
              <a:lnSpc>
                <a:spcPct val="80000"/>
              </a:lnSpc>
              <a:spcBef>
                <a:spcPts val="528"/>
              </a:spcBef>
              <a:spcAft>
                <a:spcPts val="0"/>
              </a:spcAft>
              <a:buNone/>
            </a:pPr>
            <a:endParaRPr lang="en-US" dirty="0">
              <a:solidFill>
                <a:srgbClr val="00B0F0"/>
              </a:solidFill>
            </a:endParaRPr>
          </a:p>
          <a:p>
            <a:pPr marL="461772" indent="-342900" eaLnBrk="1" hangingPunct="1">
              <a:lnSpc>
                <a:spcPct val="80000"/>
              </a:lnSpc>
              <a:spcBef>
                <a:spcPts val="528"/>
              </a:spcBef>
              <a:spcAft>
                <a:spcPts val="0"/>
              </a:spcAft>
            </a:pPr>
            <a:r>
              <a:rPr lang="en-US" dirty="0" smtClean="0">
                <a:solidFill>
                  <a:srgbClr val="000000"/>
                </a:solidFill>
              </a:rPr>
              <a:t>Patients waiting for in-patient beds &gt; 48 hours</a:t>
            </a:r>
            <a:endParaRPr lang="en-US" dirty="0">
              <a:solidFill>
                <a:srgbClr val="000000"/>
              </a:solidFill>
            </a:endParaRPr>
          </a:p>
          <a:p>
            <a:pPr marL="118872" indent="0" eaLnBrk="1" hangingPunct="1">
              <a:lnSpc>
                <a:spcPct val="80000"/>
              </a:lnSpc>
              <a:spcBef>
                <a:spcPts val="528"/>
              </a:spcBef>
              <a:spcAft>
                <a:spcPts val="0"/>
              </a:spcAft>
              <a:buNone/>
            </a:pPr>
            <a:endParaRPr lang="en-CA" sz="2800" b="1" dirty="0"/>
          </a:p>
          <a:p>
            <a:pPr marL="118872" indent="0" eaLnBrk="1" hangingPunct="1">
              <a:lnSpc>
                <a:spcPct val="80000"/>
              </a:lnSpc>
              <a:spcBef>
                <a:spcPts val="480"/>
              </a:spcBef>
              <a:spcAft>
                <a:spcPts val="0"/>
              </a:spcAft>
              <a:buNone/>
            </a:pPr>
            <a:endParaRPr lang="en-US" dirty="0"/>
          </a:p>
          <a:p>
            <a:pPr marL="576072" indent="-457200" eaLnBrk="1" hangingPunct="1">
              <a:lnSpc>
                <a:spcPct val="80000"/>
              </a:lnSpc>
              <a:spcBef>
                <a:spcPts val="480"/>
              </a:spcBef>
              <a:spcAft>
                <a:spcPts val="0"/>
              </a:spcAft>
            </a:pPr>
            <a:endParaRPr lang="en-CA" sz="2800" b="1" dirty="0">
              <a:solidFill>
                <a:srgbClr val="C00000"/>
              </a:solidFill>
            </a:endParaRPr>
          </a:p>
        </p:txBody>
      </p:sp>
    </p:spTree>
    <p:extLst>
      <p:ext uri="{BB962C8B-B14F-4D97-AF65-F5344CB8AC3E}">
        <p14:creationId xmlns:p14="http://schemas.microsoft.com/office/powerpoint/2010/main" val="2602817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Mental Health Mission</a:t>
            </a:r>
          </a:p>
        </p:txBody>
      </p:sp>
      <p:sp>
        <p:nvSpPr>
          <p:cNvPr id="3" name="Content Placeholder 2"/>
          <p:cNvSpPr>
            <a:spLocks noGrp="1"/>
          </p:cNvSpPr>
          <p:nvPr>
            <p:ph idx="1"/>
          </p:nvPr>
        </p:nvSpPr>
        <p:spPr>
          <a:xfrm>
            <a:off x="457200" y="1412776"/>
            <a:ext cx="7620000" cy="4988024"/>
          </a:xfrm>
        </p:spPr>
        <p:txBody>
          <a:bodyPr>
            <a:noAutofit/>
          </a:bodyPr>
          <a:lstStyle/>
          <a:p>
            <a:pPr marL="114300" indent="0">
              <a:buNone/>
            </a:pPr>
            <a:r>
              <a:rPr lang="en-US" sz="2400" b="1" dirty="0" smtClean="0">
                <a:solidFill>
                  <a:srgbClr val="C00000"/>
                </a:solidFill>
              </a:rPr>
              <a:t>Consult-Liaison service</a:t>
            </a:r>
          </a:p>
          <a:p>
            <a:r>
              <a:rPr lang="en-US" dirty="0" smtClean="0"/>
              <a:t>Referrals and follow up for all in-patient sites and Missions as well as some outpatient specialty activities (</a:t>
            </a:r>
            <a:r>
              <a:rPr lang="en-US" dirty="0" err="1" smtClean="0"/>
              <a:t>eg</a:t>
            </a:r>
            <a:r>
              <a:rPr lang="en-US" dirty="0" smtClean="0"/>
              <a:t>. cancer care, nephrology, obstetrics)</a:t>
            </a:r>
          </a:p>
          <a:p>
            <a:r>
              <a:rPr lang="en-US" dirty="0" smtClean="0"/>
              <a:t>Complex health and/or high risk situations with patients and families</a:t>
            </a:r>
          </a:p>
          <a:p>
            <a:r>
              <a:rPr lang="en-US" dirty="0" smtClean="0"/>
              <a:t>Teaching and support to staff for patients with psychiatric/behavioral problems </a:t>
            </a:r>
          </a:p>
          <a:p>
            <a:r>
              <a:rPr lang="en-US" dirty="0" smtClean="0"/>
              <a:t>Support for Confinement procedures and decision-making</a:t>
            </a:r>
          </a:p>
          <a:p>
            <a:pPr marL="114300" indent="0">
              <a:buNone/>
            </a:pPr>
            <a:endParaRPr lang="en-US" sz="2400" b="1" dirty="0" smtClean="0">
              <a:solidFill>
                <a:srgbClr val="0070C0"/>
              </a:solidFill>
            </a:endParaRPr>
          </a:p>
          <a:p>
            <a:pPr marL="114300" indent="0">
              <a:buNone/>
            </a:pPr>
            <a:r>
              <a:rPr lang="en-US" sz="2400" b="1" dirty="0" smtClean="0">
                <a:solidFill>
                  <a:srgbClr val="0070C0"/>
                </a:solidFill>
              </a:rPr>
              <a:t>Challenge:</a:t>
            </a:r>
          </a:p>
          <a:p>
            <a:r>
              <a:rPr lang="en-US" dirty="0" smtClean="0"/>
              <a:t>Increasing demand for consultations for complex patients with psychiatric/behavior</a:t>
            </a:r>
            <a:endParaRPr lang="en-US" sz="2800" dirty="0" smtClean="0"/>
          </a:p>
        </p:txBody>
      </p:sp>
    </p:spTree>
    <p:extLst>
      <p:ext uri="{BB962C8B-B14F-4D97-AF65-F5344CB8AC3E}">
        <p14:creationId xmlns:p14="http://schemas.microsoft.com/office/powerpoint/2010/main" val="157726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Mental </a:t>
            </a:r>
            <a:r>
              <a:rPr lang="en-US" dirty="0">
                <a:solidFill>
                  <a:srgbClr val="C00000"/>
                </a:solidFill>
              </a:rPr>
              <a:t>H</a:t>
            </a:r>
            <a:r>
              <a:rPr lang="en-US" dirty="0" smtClean="0">
                <a:solidFill>
                  <a:srgbClr val="C00000"/>
                </a:solidFill>
              </a:rPr>
              <a:t>ealth Mission</a:t>
            </a:r>
            <a:endParaRPr lang="en-CA" dirty="0">
              <a:solidFill>
                <a:srgbClr val="C00000"/>
              </a:solidFill>
            </a:endParaRPr>
          </a:p>
        </p:txBody>
      </p:sp>
      <p:pic>
        <p:nvPicPr>
          <p:cNvPr id="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471392" y="3222344"/>
            <a:ext cx="3657600" cy="22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323528" y="2134746"/>
            <a:ext cx="3657600" cy="4590288"/>
          </a:xfrm>
        </p:spPr>
        <p:txBody>
          <a:bodyPr>
            <a:normAutofit/>
          </a:bodyPr>
          <a:lstStyle/>
          <a:p>
            <a:endParaRPr lang="en-CA" sz="2000" dirty="0" smtClean="0"/>
          </a:p>
          <a:p>
            <a:r>
              <a:rPr lang="en-CA" sz="2000" dirty="0" smtClean="0"/>
              <a:t>Continued and steady increase in the number of: </a:t>
            </a:r>
          </a:p>
          <a:p>
            <a:endParaRPr lang="en-CA" sz="2000" dirty="0" smtClean="0"/>
          </a:p>
          <a:p>
            <a:pPr lvl="1"/>
            <a:r>
              <a:rPr lang="en-CA" sz="1600" dirty="0" smtClean="0"/>
              <a:t>Superior Court Order hearings</a:t>
            </a:r>
          </a:p>
          <a:p>
            <a:pPr lvl="1"/>
            <a:r>
              <a:rPr lang="en-CA" sz="1600" dirty="0" smtClean="0"/>
              <a:t>Tribunal </a:t>
            </a:r>
            <a:r>
              <a:rPr lang="en-CA" sz="1600" dirty="0" err="1" smtClean="0"/>
              <a:t>Administratif</a:t>
            </a:r>
            <a:r>
              <a:rPr lang="en-CA" sz="1600" dirty="0" smtClean="0"/>
              <a:t> du Québec hearings</a:t>
            </a:r>
          </a:p>
          <a:p>
            <a:pPr lvl="1"/>
            <a:r>
              <a:rPr lang="en-CA" sz="1600" dirty="0" smtClean="0"/>
              <a:t>Requests for confinements</a:t>
            </a:r>
          </a:p>
          <a:p>
            <a:pPr lvl="2"/>
            <a:r>
              <a:rPr lang="en-CA" sz="1200" dirty="0" smtClean="0"/>
              <a:t>Regular</a:t>
            </a:r>
          </a:p>
          <a:p>
            <a:pPr lvl="2"/>
            <a:r>
              <a:rPr lang="en-CA" sz="1200" dirty="0" smtClean="0"/>
              <a:t>Provisional</a:t>
            </a:r>
            <a:endParaRPr lang="en-CA" sz="1200" dirty="0"/>
          </a:p>
        </p:txBody>
      </p:sp>
      <p:sp>
        <p:nvSpPr>
          <p:cNvPr id="6" name="TextBox 5"/>
          <p:cNvSpPr txBox="1"/>
          <p:nvPr/>
        </p:nvSpPr>
        <p:spPr>
          <a:xfrm>
            <a:off x="4614969" y="2420888"/>
            <a:ext cx="3312368" cy="646331"/>
          </a:xfrm>
          <a:prstGeom prst="rect">
            <a:avLst/>
          </a:prstGeom>
          <a:noFill/>
        </p:spPr>
        <p:txBody>
          <a:bodyPr wrap="square" rtlCol="0">
            <a:spAutoFit/>
          </a:bodyPr>
          <a:lstStyle/>
          <a:p>
            <a:pPr defTabSz="914400"/>
            <a:r>
              <a:rPr lang="en-CA" dirty="0" err="1" smtClean="0">
                <a:solidFill>
                  <a:prstClr val="black"/>
                </a:solidFill>
              </a:rPr>
              <a:t>Garde</a:t>
            </a:r>
            <a:r>
              <a:rPr lang="en-CA" dirty="0" smtClean="0">
                <a:solidFill>
                  <a:prstClr val="black"/>
                </a:solidFill>
              </a:rPr>
              <a:t> </a:t>
            </a:r>
            <a:r>
              <a:rPr lang="en-CA" dirty="0" err="1" smtClean="0">
                <a:solidFill>
                  <a:prstClr val="black"/>
                </a:solidFill>
              </a:rPr>
              <a:t>provisoire</a:t>
            </a:r>
            <a:r>
              <a:rPr lang="en-CA" dirty="0" smtClean="0">
                <a:solidFill>
                  <a:prstClr val="black"/>
                </a:solidFill>
              </a:rPr>
              <a:t> – comparison 2017 and 2018</a:t>
            </a:r>
          </a:p>
        </p:txBody>
      </p:sp>
      <p:cxnSp>
        <p:nvCxnSpPr>
          <p:cNvPr id="8" name="Straight Connector 7"/>
          <p:cNvCxnSpPr/>
          <p:nvPr/>
        </p:nvCxnSpPr>
        <p:spPr>
          <a:xfrm>
            <a:off x="4151613" y="2060848"/>
            <a:ext cx="0" cy="3528392"/>
          </a:xfrm>
          <a:prstGeom prst="line">
            <a:avLst/>
          </a:prstGeom>
          <a:scene3d>
            <a:camera prst="orthographicFront"/>
            <a:lightRig rig="threePt" dir="t"/>
          </a:scene3d>
          <a:sp3d contourW="76200" prstMaterial="legacyWireframe">
            <a:bevelT prst="slope"/>
            <a:bevelB prst="slope"/>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1560" y="1340768"/>
            <a:ext cx="4824536" cy="523220"/>
          </a:xfrm>
          <a:prstGeom prst="rect">
            <a:avLst/>
          </a:prstGeom>
          <a:noFill/>
        </p:spPr>
        <p:txBody>
          <a:bodyPr wrap="square" rtlCol="0">
            <a:spAutoFit/>
          </a:bodyPr>
          <a:lstStyle/>
          <a:p>
            <a:pPr defTabSz="914400"/>
            <a:r>
              <a:rPr lang="en-US" sz="2800" b="1" dirty="0">
                <a:solidFill>
                  <a:srgbClr val="C00000"/>
                </a:solidFill>
              </a:rPr>
              <a:t>Legal Activities </a:t>
            </a:r>
            <a:endParaRPr lang="en-US" sz="2800" b="1" dirty="0">
              <a:solidFill>
                <a:prstClr val="black"/>
              </a:solidFill>
            </a:endParaRPr>
          </a:p>
        </p:txBody>
      </p:sp>
      <p:sp>
        <p:nvSpPr>
          <p:cNvPr id="9" name="TextBox 8"/>
          <p:cNvSpPr txBox="1"/>
          <p:nvPr/>
        </p:nvSpPr>
        <p:spPr>
          <a:xfrm>
            <a:off x="1271293" y="6061938"/>
            <a:ext cx="5760640" cy="369332"/>
          </a:xfrm>
          <a:prstGeom prst="rect">
            <a:avLst/>
          </a:prstGeom>
          <a:noFill/>
        </p:spPr>
        <p:txBody>
          <a:bodyPr wrap="square" rtlCol="0">
            <a:spAutoFit/>
          </a:bodyPr>
          <a:lstStyle/>
          <a:p>
            <a:pPr defTabSz="914400"/>
            <a:r>
              <a:rPr lang="en-US" b="1" dirty="0" smtClean="0">
                <a:solidFill>
                  <a:srgbClr val="0070C0"/>
                </a:solidFill>
              </a:rPr>
              <a:t>Challenges: </a:t>
            </a:r>
            <a:r>
              <a:rPr lang="en-US" dirty="0" smtClean="0">
                <a:solidFill>
                  <a:srgbClr val="0070C0"/>
                </a:solidFill>
              </a:rPr>
              <a:t>Burden on legal services and increase in LOS</a:t>
            </a:r>
            <a:endParaRPr lang="en-US" dirty="0">
              <a:solidFill>
                <a:srgbClr val="0070C0"/>
              </a:solidFill>
            </a:endParaRPr>
          </a:p>
        </p:txBody>
      </p:sp>
    </p:spTree>
    <p:extLst>
      <p:ext uri="{BB962C8B-B14F-4D97-AF65-F5344CB8AC3E}">
        <p14:creationId xmlns:p14="http://schemas.microsoft.com/office/powerpoint/2010/main" val="175514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Quality </a:t>
            </a:r>
            <a:r>
              <a:rPr lang="en-US" dirty="0" smtClean="0">
                <a:solidFill>
                  <a:srgbClr val="C00000"/>
                </a:solidFill>
              </a:rPr>
              <a:t>Activities Mission</a:t>
            </a:r>
            <a:endParaRPr lang="en-US" dirty="0"/>
          </a:p>
        </p:txBody>
      </p:sp>
      <p:sp>
        <p:nvSpPr>
          <p:cNvPr id="3" name="Content Placeholder 2"/>
          <p:cNvSpPr>
            <a:spLocks noGrp="1"/>
          </p:cNvSpPr>
          <p:nvPr>
            <p:ph idx="1"/>
          </p:nvPr>
        </p:nvSpPr>
        <p:spPr>
          <a:xfrm>
            <a:off x="457200" y="1600200"/>
            <a:ext cx="8003232" cy="4800600"/>
          </a:xfrm>
        </p:spPr>
        <p:txBody>
          <a:bodyPr>
            <a:normAutofit lnSpcReduction="10000"/>
          </a:bodyPr>
          <a:lstStyle/>
          <a:p>
            <a:endParaRPr lang="en-US" dirty="0" smtClean="0"/>
          </a:p>
          <a:p>
            <a:r>
              <a:rPr lang="en-US" dirty="0" smtClean="0"/>
              <a:t>Dashboard – close monitoring of multiple indicators</a:t>
            </a:r>
          </a:p>
          <a:p>
            <a:pPr marL="114300" indent="0">
              <a:buNone/>
            </a:pPr>
            <a:endParaRPr lang="en-US" dirty="0"/>
          </a:p>
          <a:p>
            <a:r>
              <a:rPr lang="en-US" dirty="0" smtClean="0"/>
              <a:t>Restructuring of CQI, M&amp;M and Medical acts committee to create </a:t>
            </a:r>
            <a:r>
              <a:rPr lang="en-US" dirty="0"/>
              <a:t>Quality Improvement and Patient Safety (</a:t>
            </a:r>
            <a:r>
              <a:rPr lang="en-US" dirty="0" smtClean="0"/>
              <a:t>QIPS) Committee </a:t>
            </a:r>
          </a:p>
          <a:p>
            <a:pPr lvl="1"/>
            <a:r>
              <a:rPr lang="en-US" dirty="0" smtClean="0"/>
              <a:t>One central intake</a:t>
            </a:r>
          </a:p>
          <a:p>
            <a:pPr lvl="1"/>
            <a:r>
              <a:rPr lang="en-US" dirty="0" smtClean="0"/>
              <a:t>Encourage reporting of incidents (anonymous)</a:t>
            </a:r>
          </a:p>
          <a:p>
            <a:pPr lvl="1"/>
            <a:r>
              <a:rPr lang="en-US" dirty="0" smtClean="0"/>
              <a:t>Multidisciplinary, moving towards  interdisciplinary</a:t>
            </a:r>
          </a:p>
          <a:p>
            <a:pPr lvl="1"/>
            <a:r>
              <a:rPr lang="en-US" dirty="0" smtClean="0"/>
              <a:t>Participation of residents in the education component</a:t>
            </a:r>
          </a:p>
          <a:p>
            <a:pPr lvl="1"/>
            <a:r>
              <a:rPr lang="en-US" dirty="0" smtClean="0"/>
              <a:t>Focus on recommendations and ensure follow up</a:t>
            </a:r>
          </a:p>
          <a:p>
            <a:pPr lvl="1"/>
            <a:endParaRPr lang="en-CA" dirty="0"/>
          </a:p>
          <a:p>
            <a:r>
              <a:rPr lang="en-CA" dirty="0" smtClean="0"/>
              <a:t>Patient and family partnership</a:t>
            </a:r>
          </a:p>
          <a:p>
            <a:pPr lvl="1"/>
            <a:r>
              <a:rPr lang="en-CA" dirty="0" smtClean="0"/>
              <a:t>Recovery Transition Program</a:t>
            </a:r>
            <a:endParaRPr lang="en-US" dirty="0" smtClean="0"/>
          </a:p>
          <a:p>
            <a:pPr lvl="1"/>
            <a:endParaRPr lang="en-US" dirty="0"/>
          </a:p>
        </p:txBody>
      </p:sp>
    </p:spTree>
    <p:extLst>
      <p:ext uri="{BB962C8B-B14F-4D97-AF65-F5344CB8AC3E}">
        <p14:creationId xmlns:p14="http://schemas.microsoft.com/office/powerpoint/2010/main" val="3663208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208912" cy="1143000"/>
          </a:xfrm>
        </p:spPr>
        <p:txBody>
          <a:bodyPr/>
          <a:lstStyle/>
          <a:p>
            <a:r>
              <a:rPr lang="en-US" sz="4400" dirty="0">
                <a:solidFill>
                  <a:srgbClr val="C00000"/>
                </a:solidFill>
              </a:rPr>
              <a:t>Quality Activities Mission</a:t>
            </a:r>
            <a:endParaRPr lang="en-CA" sz="4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16321727"/>
              </p:ext>
            </p:extLst>
          </p:nvPr>
        </p:nvGraphicFramePr>
        <p:xfrm>
          <a:off x="611560" y="2564904"/>
          <a:ext cx="748883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95536" y="1196752"/>
            <a:ext cx="7560840" cy="1200329"/>
          </a:xfrm>
          <a:prstGeom prst="rect">
            <a:avLst/>
          </a:prstGeom>
          <a:noFill/>
        </p:spPr>
        <p:txBody>
          <a:bodyPr wrap="square" rtlCol="0">
            <a:spAutoFit/>
          </a:bodyPr>
          <a:lstStyle/>
          <a:p>
            <a:pPr defTabSz="914400"/>
            <a:r>
              <a:rPr lang="en-US" sz="3600" dirty="0">
                <a:solidFill>
                  <a:prstClr val="black"/>
                </a:solidFill>
              </a:rPr>
              <a:t>Optimization of </a:t>
            </a:r>
            <a:r>
              <a:rPr lang="en-US" sz="3600" dirty="0" smtClean="0">
                <a:solidFill>
                  <a:prstClr val="black"/>
                </a:solidFill>
              </a:rPr>
              <a:t>Patient Trajectory Project – working with our partners</a:t>
            </a:r>
            <a:endParaRPr lang="en-US" sz="3600" dirty="0">
              <a:solidFill>
                <a:prstClr val="black"/>
              </a:solidFill>
            </a:endParaRPr>
          </a:p>
        </p:txBody>
      </p:sp>
    </p:spTree>
    <p:extLst>
      <p:ext uri="{BB962C8B-B14F-4D97-AF65-F5344CB8AC3E}">
        <p14:creationId xmlns:p14="http://schemas.microsoft.com/office/powerpoint/2010/main" val="2170279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solidFill>
                  <a:srgbClr val="C00000"/>
                </a:solidFill>
              </a:rPr>
              <a:t>Priorities for 2018-2020</a:t>
            </a:r>
            <a:endParaRPr lang="fr-CA" dirty="0">
              <a:solidFill>
                <a:srgbClr val="C00000"/>
              </a:solidFill>
            </a:endParaRPr>
          </a:p>
        </p:txBody>
      </p:sp>
      <p:sp>
        <p:nvSpPr>
          <p:cNvPr id="4" name="Content Placeholder 2"/>
          <p:cNvSpPr>
            <a:spLocks noGrp="1"/>
          </p:cNvSpPr>
          <p:nvPr>
            <p:ph idx="1"/>
          </p:nvPr>
        </p:nvSpPr>
        <p:spPr>
          <a:xfrm>
            <a:off x="467544" y="1700808"/>
            <a:ext cx="7620000" cy="4968552"/>
          </a:xfrm>
        </p:spPr>
        <p:txBody>
          <a:bodyPr>
            <a:normAutofit fontScale="77500" lnSpcReduction="20000"/>
          </a:bodyPr>
          <a:lstStyle/>
          <a:p>
            <a:pPr>
              <a:lnSpc>
                <a:spcPct val="110000"/>
              </a:lnSpc>
            </a:pPr>
            <a:r>
              <a:rPr lang="en-US" sz="2800" dirty="0"/>
              <a:t>C</a:t>
            </a:r>
            <a:r>
              <a:rPr lang="en-US" sz="2800" dirty="0" smtClean="0"/>
              <a:t>onsolidation of ambulatory services at MGH (move of the AMI)</a:t>
            </a:r>
          </a:p>
          <a:p>
            <a:pPr>
              <a:lnSpc>
                <a:spcPct val="110000"/>
              </a:lnSpc>
            </a:pPr>
            <a:endParaRPr lang="en-US" sz="2800" dirty="0" smtClean="0"/>
          </a:p>
          <a:p>
            <a:pPr>
              <a:lnSpc>
                <a:spcPct val="110000"/>
              </a:lnSpc>
            </a:pPr>
            <a:r>
              <a:rPr lang="en-US" sz="2800" dirty="0" smtClean="0"/>
              <a:t>Optimization of patient trajectory</a:t>
            </a:r>
          </a:p>
          <a:p>
            <a:pPr>
              <a:lnSpc>
                <a:spcPct val="110000"/>
              </a:lnSpc>
            </a:pPr>
            <a:endParaRPr lang="en-CA" sz="2800" dirty="0"/>
          </a:p>
          <a:p>
            <a:pPr>
              <a:lnSpc>
                <a:spcPct val="110000"/>
              </a:lnSpc>
            </a:pPr>
            <a:r>
              <a:rPr lang="en-CA" sz="2800" dirty="0"/>
              <a:t>Accreditation May </a:t>
            </a:r>
            <a:r>
              <a:rPr lang="en-CA" sz="2800" dirty="0" smtClean="0"/>
              <a:t>2019</a:t>
            </a:r>
            <a:endParaRPr lang="en-US" sz="2800" dirty="0" smtClean="0"/>
          </a:p>
          <a:p>
            <a:pPr>
              <a:lnSpc>
                <a:spcPct val="110000"/>
              </a:lnSpc>
            </a:pPr>
            <a:endParaRPr lang="en-US" sz="2800" dirty="0" smtClean="0"/>
          </a:p>
          <a:p>
            <a:pPr eaLnBrk="1" hangingPunct="1">
              <a:lnSpc>
                <a:spcPct val="110000"/>
              </a:lnSpc>
            </a:pPr>
            <a:r>
              <a:rPr lang="en-US" sz="2800" dirty="0" smtClean="0"/>
              <a:t>Partnership: continuing initiatives with patients and families </a:t>
            </a:r>
          </a:p>
          <a:p>
            <a:pPr eaLnBrk="1" hangingPunct="1">
              <a:lnSpc>
                <a:spcPct val="110000"/>
              </a:lnSpc>
            </a:pPr>
            <a:endParaRPr lang="en-US" sz="2800" dirty="0" smtClean="0"/>
          </a:p>
          <a:p>
            <a:pPr>
              <a:lnSpc>
                <a:spcPct val="110000"/>
              </a:lnSpc>
            </a:pPr>
            <a:r>
              <a:rPr lang="en-CA" sz="2800" dirty="0" smtClean="0"/>
              <a:t>Safety: Protocol </a:t>
            </a:r>
            <a:r>
              <a:rPr lang="en-CA" sz="2800" dirty="0"/>
              <a:t>de collaboration ( SPVM-MUHC</a:t>
            </a:r>
            <a:r>
              <a:rPr lang="en-CA" sz="2800" dirty="0" smtClean="0"/>
              <a:t>); review of Code White practices and safety of the environment</a:t>
            </a:r>
            <a:endParaRPr lang="en-CA" sz="2800" dirty="0"/>
          </a:p>
          <a:p>
            <a:pPr>
              <a:lnSpc>
                <a:spcPct val="110000"/>
              </a:lnSpc>
            </a:pPr>
            <a:endParaRPr lang="en-CA" sz="2800" dirty="0"/>
          </a:p>
          <a:p>
            <a:pPr>
              <a:lnSpc>
                <a:spcPct val="110000"/>
              </a:lnSpc>
            </a:pPr>
            <a:r>
              <a:rPr lang="en-US" sz="2800" dirty="0" smtClean="0"/>
              <a:t>Ongoing </a:t>
            </a:r>
            <a:r>
              <a:rPr lang="en-US" sz="2800" dirty="0"/>
              <a:t>partnership with MGH </a:t>
            </a:r>
            <a:r>
              <a:rPr lang="en-US" sz="2800" dirty="0" smtClean="0"/>
              <a:t>Foundation</a:t>
            </a:r>
          </a:p>
          <a:p>
            <a:pPr eaLnBrk="1" hangingPunct="1"/>
            <a:endParaRPr lang="en-US" dirty="0" smtClean="0"/>
          </a:p>
        </p:txBody>
      </p:sp>
    </p:spTree>
    <p:extLst>
      <p:ext uri="{BB962C8B-B14F-4D97-AF65-F5344CB8AC3E}">
        <p14:creationId xmlns:p14="http://schemas.microsoft.com/office/powerpoint/2010/main" val="308342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78098"/>
          </a:xfrm>
        </p:spPr>
        <p:txBody>
          <a:bodyPr/>
          <a:lstStyle/>
          <a:p>
            <a:pPr algn="ctr"/>
            <a:r>
              <a:rPr lang="en-CA" dirty="0" smtClean="0">
                <a:solidFill>
                  <a:srgbClr val="C00000"/>
                </a:solidFill>
              </a:rPr>
              <a:t>Conclusion: SWOT analysis</a:t>
            </a:r>
            <a:endParaRPr lang="en-US" dirty="0">
              <a:solidFill>
                <a:srgbClr val="C00000"/>
              </a:solidFill>
            </a:endParaRPr>
          </a:p>
        </p:txBody>
      </p:sp>
      <p:sp>
        <p:nvSpPr>
          <p:cNvPr id="3" name="Content Placeholder 2"/>
          <p:cNvSpPr>
            <a:spLocks noGrp="1"/>
          </p:cNvSpPr>
          <p:nvPr>
            <p:ph idx="1"/>
          </p:nvPr>
        </p:nvSpPr>
        <p:spPr>
          <a:xfrm>
            <a:off x="251520" y="1268760"/>
            <a:ext cx="8352928" cy="5472608"/>
          </a:xfrm>
        </p:spPr>
        <p:txBody>
          <a:bodyPr>
            <a:normAutofit fontScale="55000" lnSpcReduction="20000"/>
          </a:bodyPr>
          <a:lstStyle/>
          <a:p>
            <a:r>
              <a:rPr lang="en-US" sz="3200" b="1" dirty="0" smtClean="0">
                <a:solidFill>
                  <a:srgbClr val="C00000"/>
                </a:solidFill>
              </a:rPr>
              <a:t>S</a:t>
            </a:r>
            <a:r>
              <a:rPr lang="en-US" sz="3200" b="1" dirty="0" smtClean="0"/>
              <a:t>trengths</a:t>
            </a:r>
            <a:endParaRPr lang="en-US" sz="3200" dirty="0" smtClean="0"/>
          </a:p>
          <a:p>
            <a:pPr lvl="1"/>
            <a:r>
              <a:rPr lang="en-CA" sz="3000" dirty="0" smtClean="0"/>
              <a:t>Successful, ongoing integration as per clinical plan</a:t>
            </a:r>
          </a:p>
          <a:p>
            <a:pPr lvl="1"/>
            <a:r>
              <a:rPr lang="en-CA" sz="3000" dirty="0" smtClean="0"/>
              <a:t>Co-management and patient/family partnership</a:t>
            </a:r>
          </a:p>
          <a:p>
            <a:pPr lvl="1"/>
            <a:r>
              <a:rPr lang="en-CA" sz="3000" dirty="0" smtClean="0"/>
              <a:t>Open relationship with MSSS</a:t>
            </a:r>
          </a:p>
          <a:p>
            <a:pPr lvl="1"/>
            <a:r>
              <a:rPr lang="en-CA" sz="3000" dirty="0" smtClean="0"/>
              <a:t>Dedicated staff</a:t>
            </a:r>
          </a:p>
          <a:p>
            <a:pPr lvl="1"/>
            <a:endParaRPr lang="en-CA" sz="3000" dirty="0" smtClean="0"/>
          </a:p>
          <a:p>
            <a:r>
              <a:rPr lang="en-CA" sz="3200" b="1" dirty="0" smtClean="0">
                <a:solidFill>
                  <a:srgbClr val="C00000"/>
                </a:solidFill>
              </a:rPr>
              <a:t>W</a:t>
            </a:r>
            <a:r>
              <a:rPr lang="en-CA" sz="3200" b="1" dirty="0" smtClean="0"/>
              <a:t>eaknesses</a:t>
            </a:r>
          </a:p>
          <a:p>
            <a:pPr lvl="1"/>
            <a:r>
              <a:rPr lang="en-CA" sz="3000" dirty="0" smtClean="0"/>
              <a:t>Patient trajectory – more gains to be made </a:t>
            </a:r>
          </a:p>
          <a:p>
            <a:pPr lvl="2"/>
            <a:r>
              <a:rPr lang="en-CA" sz="2800" dirty="0" smtClean="0"/>
              <a:t>Need to further decrease the length of stay, reduce the number of patients </a:t>
            </a:r>
            <a:r>
              <a:rPr lang="en-US" sz="2800" dirty="0" smtClean="0"/>
              <a:t>&gt; 48hrs in ED, reduce the number of NSA patients ‘hors d</a:t>
            </a:r>
            <a:r>
              <a:rPr lang="en-CA" sz="2800" dirty="0" err="1" smtClean="0"/>
              <a:t>élai</a:t>
            </a:r>
            <a:r>
              <a:rPr lang="en-CA" sz="2800" dirty="0" smtClean="0"/>
              <a:t>’</a:t>
            </a:r>
          </a:p>
          <a:p>
            <a:pPr lvl="1"/>
            <a:r>
              <a:rPr lang="en-CA" sz="3000" dirty="0" smtClean="0"/>
              <a:t>Electronic documentation remains challenging</a:t>
            </a:r>
          </a:p>
          <a:p>
            <a:pPr lvl="1"/>
            <a:endParaRPr lang="en-CA" sz="3000" dirty="0" smtClean="0"/>
          </a:p>
          <a:p>
            <a:r>
              <a:rPr lang="en-CA" sz="3200" b="1" dirty="0" smtClean="0">
                <a:solidFill>
                  <a:srgbClr val="C00000"/>
                </a:solidFill>
              </a:rPr>
              <a:t>O</a:t>
            </a:r>
            <a:r>
              <a:rPr lang="en-CA" sz="3200" b="1" dirty="0" smtClean="0"/>
              <a:t>pportunities</a:t>
            </a:r>
          </a:p>
          <a:p>
            <a:pPr lvl="1"/>
            <a:r>
              <a:rPr lang="en-CA" sz="3000" dirty="0" smtClean="0"/>
              <a:t>Partnerships with CIUSSS Centre-</a:t>
            </a:r>
            <a:r>
              <a:rPr lang="en-CA" sz="3000" dirty="0" err="1" smtClean="0"/>
              <a:t>ouest</a:t>
            </a:r>
            <a:r>
              <a:rPr lang="en-CA" sz="3000" dirty="0" smtClean="0"/>
              <a:t> and </a:t>
            </a:r>
            <a:r>
              <a:rPr lang="en-CA" sz="3000" dirty="0" err="1" smtClean="0"/>
              <a:t>Ouest</a:t>
            </a:r>
            <a:r>
              <a:rPr lang="en-CA" sz="3000" dirty="0" smtClean="0"/>
              <a:t>-de-</a:t>
            </a:r>
            <a:r>
              <a:rPr lang="en-CA" sz="3000" dirty="0" err="1" smtClean="0"/>
              <a:t>l’île</a:t>
            </a:r>
            <a:endParaRPr lang="en-CA" sz="3000" dirty="0" smtClean="0"/>
          </a:p>
          <a:p>
            <a:pPr lvl="1"/>
            <a:r>
              <a:rPr lang="en-CA" sz="3000" dirty="0" smtClean="0"/>
              <a:t>Recognition of our tertiary mandate</a:t>
            </a:r>
          </a:p>
          <a:p>
            <a:pPr lvl="1"/>
            <a:r>
              <a:rPr lang="en-CA" sz="3000" dirty="0" smtClean="0"/>
              <a:t>Plan </a:t>
            </a:r>
            <a:r>
              <a:rPr lang="en-CA" sz="3000" dirty="0" err="1" smtClean="0"/>
              <a:t>d’action</a:t>
            </a:r>
            <a:r>
              <a:rPr lang="en-CA" sz="3000" dirty="0" smtClean="0"/>
              <a:t> santé </a:t>
            </a:r>
            <a:r>
              <a:rPr lang="en-CA" sz="3000" dirty="0" err="1" smtClean="0"/>
              <a:t>mentale</a:t>
            </a:r>
            <a:r>
              <a:rPr lang="en-CA" sz="3000" dirty="0" smtClean="0"/>
              <a:t> 2015-2020 (funded NSA positions)</a:t>
            </a:r>
          </a:p>
          <a:p>
            <a:pPr lvl="1"/>
            <a:endParaRPr lang="en-CA" sz="3000" dirty="0" smtClean="0"/>
          </a:p>
          <a:p>
            <a:r>
              <a:rPr lang="en-CA" sz="3200" b="1" dirty="0" smtClean="0">
                <a:solidFill>
                  <a:srgbClr val="C00000"/>
                </a:solidFill>
              </a:rPr>
              <a:t>T</a:t>
            </a:r>
            <a:r>
              <a:rPr lang="en-CA" sz="3200" b="1" dirty="0" smtClean="0"/>
              <a:t>hreats</a:t>
            </a:r>
            <a:endParaRPr lang="en-CA" sz="3200" dirty="0" smtClean="0"/>
          </a:p>
          <a:p>
            <a:pPr lvl="1"/>
            <a:r>
              <a:rPr lang="en-CA" sz="3000" dirty="0" smtClean="0"/>
              <a:t>Institution non-</a:t>
            </a:r>
            <a:r>
              <a:rPr lang="en-CA" sz="3000" dirty="0" err="1" smtClean="0"/>
              <a:t>fusionnée</a:t>
            </a:r>
            <a:r>
              <a:rPr lang="en-CA" sz="3000" dirty="0" smtClean="0"/>
              <a:t> but with a territorial responsibility</a:t>
            </a:r>
          </a:p>
          <a:p>
            <a:pPr lvl="1"/>
            <a:r>
              <a:rPr lang="en-CA" sz="3000" dirty="0" smtClean="0"/>
              <a:t>Funding for </a:t>
            </a:r>
            <a:r>
              <a:rPr lang="en-CA" sz="3000" dirty="0" err="1" smtClean="0"/>
              <a:t>professionnals</a:t>
            </a:r>
            <a:r>
              <a:rPr lang="en-CA" sz="3000" dirty="0" smtClean="0"/>
              <a:t> (</a:t>
            </a:r>
            <a:r>
              <a:rPr lang="en-CA" sz="3000" dirty="0" err="1" smtClean="0"/>
              <a:t>eg</a:t>
            </a:r>
            <a:r>
              <a:rPr lang="en-CA" sz="3000" dirty="0" smtClean="0"/>
              <a:t>. SIM program)</a:t>
            </a:r>
          </a:p>
          <a:p>
            <a:pPr lvl="1"/>
            <a:endParaRPr lang="en-US" sz="3000" dirty="0" smtClean="0"/>
          </a:p>
          <a:p>
            <a:endParaRPr lang="en-US" sz="3200" dirty="0" smtClean="0"/>
          </a:p>
          <a:p>
            <a:endParaRPr lang="en-US" dirty="0" smtClean="0"/>
          </a:p>
          <a:p>
            <a:endParaRPr lang="en-US" dirty="0"/>
          </a:p>
        </p:txBody>
      </p:sp>
    </p:spTree>
    <p:extLst>
      <p:ext uri="{BB962C8B-B14F-4D97-AF65-F5344CB8AC3E}">
        <p14:creationId xmlns:p14="http://schemas.microsoft.com/office/powerpoint/2010/main" val="1307781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74" y="541538"/>
            <a:ext cx="8138026" cy="1289483"/>
          </a:xfrm>
        </p:spPr>
        <p:txBody>
          <a:bodyPr>
            <a:normAutofit fontScale="90000"/>
          </a:bodyPr>
          <a:lstStyle/>
          <a:p>
            <a:pPr>
              <a:defRPr/>
            </a:pPr>
            <a:r>
              <a:rPr lang="en-CA" sz="6000" b="1" dirty="0">
                <a:solidFill>
                  <a:srgbClr val="C00000"/>
                </a:solidFill>
                <a:latin typeface="Cambria" panose="02040503050406030204" pitchFamily="18" charset="0"/>
                <a:ea typeface="ＭＳ Ｐゴシック"/>
                <a:cs typeface="Arial" pitchFamily="34" charset="0"/>
              </a:rPr>
              <a:t>Peter </a:t>
            </a:r>
            <a:r>
              <a:rPr lang="en-CA" sz="6000" b="1" dirty="0" err="1">
                <a:solidFill>
                  <a:srgbClr val="C00000"/>
                </a:solidFill>
                <a:latin typeface="Cambria" panose="02040503050406030204" pitchFamily="18" charset="0"/>
                <a:ea typeface="ＭＳ Ｐゴシック"/>
                <a:cs typeface="Arial" pitchFamily="34" charset="0"/>
              </a:rPr>
              <a:t>Kruyt</a:t>
            </a:r>
            <a:r>
              <a:rPr lang="en-CA" sz="6000" b="1" dirty="0">
                <a:solidFill>
                  <a:srgbClr val="C00000"/>
                </a:solidFill>
                <a:latin typeface="Cambria" panose="02040503050406030204" pitchFamily="18" charset="0"/>
                <a:ea typeface="ＭＳ Ｐゴシック"/>
                <a:cs typeface="Arial" pitchFamily="34" charset="0"/>
              </a:rPr>
              <a:t> </a:t>
            </a:r>
            <a:r>
              <a:rPr lang="en-CA" sz="3200" dirty="0">
                <a:solidFill>
                  <a:srgbClr val="C00000"/>
                </a:solidFill>
                <a:latin typeface="Cambria" panose="02040503050406030204" pitchFamily="18" charset="0"/>
                <a:ea typeface="ＭＳ Ｐゴシック"/>
                <a:cs typeface="Arial" pitchFamily="34" charset="0"/>
              </a:rPr>
              <a:t/>
            </a:r>
            <a:br>
              <a:rPr lang="en-CA" sz="3200" dirty="0">
                <a:solidFill>
                  <a:srgbClr val="C00000"/>
                </a:solidFill>
                <a:latin typeface="Cambria" panose="02040503050406030204" pitchFamily="18" charset="0"/>
                <a:ea typeface="ＭＳ Ｐゴシック"/>
                <a:cs typeface="Arial" pitchFamily="34" charset="0"/>
              </a:rPr>
            </a:br>
            <a:r>
              <a:rPr lang="fr-CA" sz="3600" dirty="0">
                <a:solidFill>
                  <a:srgbClr val="C00000"/>
                </a:solidFill>
                <a:latin typeface="Cambria" panose="02040503050406030204" pitchFamily="18" charset="0"/>
                <a:ea typeface="ＭＳ Ｐゴシック"/>
                <a:cs typeface="Arial" pitchFamily="34" charset="0"/>
              </a:rPr>
              <a:t>Chairman – MUHC </a:t>
            </a:r>
            <a:r>
              <a:rPr lang="fr-CA" sz="3600" dirty="0" err="1">
                <a:solidFill>
                  <a:srgbClr val="C00000"/>
                </a:solidFill>
                <a:latin typeface="Cambria" panose="02040503050406030204" pitchFamily="18" charset="0"/>
                <a:ea typeface="ＭＳ Ｐゴシック"/>
                <a:cs typeface="Arial" pitchFamily="34" charset="0"/>
              </a:rPr>
              <a:t>Board</a:t>
            </a:r>
            <a:r>
              <a:rPr lang="fr-CA" sz="3600" dirty="0">
                <a:solidFill>
                  <a:srgbClr val="C00000"/>
                </a:solidFill>
                <a:latin typeface="Cambria" panose="02040503050406030204" pitchFamily="18" charset="0"/>
                <a:ea typeface="ＭＳ Ｐゴシック"/>
                <a:cs typeface="Arial" pitchFamily="34" charset="0"/>
              </a:rPr>
              <a:t> of </a:t>
            </a:r>
            <a:r>
              <a:rPr lang="fr-CA" sz="3600" dirty="0" err="1" smtClean="0">
                <a:solidFill>
                  <a:srgbClr val="C00000"/>
                </a:solidFill>
                <a:latin typeface="Cambria" panose="02040503050406030204" pitchFamily="18" charset="0"/>
                <a:ea typeface="ＭＳ Ｐゴシック"/>
                <a:cs typeface="Arial" pitchFamily="34" charset="0"/>
              </a:rPr>
              <a:t>Directors</a:t>
            </a:r>
            <a:endParaRPr lang="en-US" sz="3600" dirty="0">
              <a:solidFill>
                <a:srgbClr val="C00000"/>
              </a:solidFill>
            </a:endParaRPr>
          </a:p>
        </p:txBody>
      </p:sp>
      <p:sp>
        <p:nvSpPr>
          <p:cNvPr id="6" name="Content Placeholder 2"/>
          <p:cNvSpPr>
            <a:spLocks noGrp="1"/>
          </p:cNvSpPr>
          <p:nvPr>
            <p:ph idx="1"/>
          </p:nvPr>
        </p:nvSpPr>
        <p:spPr>
          <a:xfrm>
            <a:off x="548774" y="2174496"/>
            <a:ext cx="8138026" cy="4181854"/>
          </a:xfrm>
        </p:spPr>
        <p:txBody>
          <a:bodyPr>
            <a:normAutofit/>
          </a:bodyPr>
          <a:lstStyle/>
          <a:p>
            <a:pPr marL="742950" indent="-742950">
              <a:lnSpc>
                <a:spcPct val="110000"/>
              </a:lnSpc>
              <a:buAutoNum type="arabicPeriod"/>
            </a:pPr>
            <a:r>
              <a:rPr lang="en-CA" sz="3200" b="1" dirty="0" smtClean="0">
                <a:latin typeface="Cambria" panose="02040503050406030204" pitchFamily="18" charset="0"/>
              </a:rPr>
              <a:t>Call to Order</a:t>
            </a:r>
          </a:p>
          <a:p>
            <a:pPr marL="742950" indent="-742950">
              <a:lnSpc>
                <a:spcPct val="110000"/>
              </a:lnSpc>
              <a:buAutoNum type="arabicPeriod"/>
            </a:pPr>
            <a:r>
              <a:rPr lang="en-CA" sz="3200" b="1" dirty="0" smtClean="0">
                <a:latin typeface="Cambria" panose="02040503050406030204" pitchFamily="18" charset="0"/>
              </a:rPr>
              <a:t>Quorum</a:t>
            </a:r>
          </a:p>
          <a:p>
            <a:pPr marL="742950" indent="-742950">
              <a:lnSpc>
                <a:spcPct val="110000"/>
              </a:lnSpc>
              <a:buAutoNum type="arabicPeriod"/>
            </a:pPr>
            <a:r>
              <a:rPr lang="en-CA" sz="3200" b="1" dirty="0" smtClean="0">
                <a:latin typeface="Cambria" panose="02040503050406030204" pitchFamily="18" charset="0"/>
              </a:rPr>
              <a:t>Approval of the Agenda</a:t>
            </a:r>
          </a:p>
          <a:p>
            <a:pPr marL="742950" indent="-742950">
              <a:lnSpc>
                <a:spcPct val="110000"/>
              </a:lnSpc>
              <a:buAutoNum type="arabicPeriod"/>
            </a:pPr>
            <a:r>
              <a:rPr lang="en-CA" sz="3200" b="1" dirty="0" smtClean="0">
                <a:latin typeface="Cambria" panose="02040503050406030204" pitchFamily="18" charset="0"/>
              </a:rPr>
              <a:t>Chairman’s Remarks</a:t>
            </a:r>
          </a:p>
          <a:p>
            <a:pPr marL="742950" indent="-742950">
              <a:lnSpc>
                <a:spcPct val="110000"/>
              </a:lnSpc>
              <a:buAutoNum type="arabicPeriod"/>
            </a:pPr>
            <a:r>
              <a:rPr lang="en-CA" sz="3200" b="1" dirty="0" smtClean="0">
                <a:latin typeface="Cambria" panose="02040503050406030204" pitchFamily="18" charset="0"/>
              </a:rPr>
              <a:t>Approval of the Consent Items Resolutions</a:t>
            </a:r>
          </a:p>
          <a:p>
            <a:pPr marL="0" indent="0">
              <a:lnSpc>
                <a:spcPct val="110000"/>
              </a:lnSpc>
              <a:buNone/>
            </a:pPr>
            <a:endParaRPr lang="en-US" dirty="0"/>
          </a:p>
        </p:txBody>
      </p:sp>
      <p:sp>
        <p:nvSpPr>
          <p:cNvPr id="3" name="Slide Number Placeholder 2"/>
          <p:cNvSpPr>
            <a:spLocks noGrp="1"/>
          </p:cNvSpPr>
          <p:nvPr>
            <p:ph type="sldNum" sz="quarter" idx="12"/>
          </p:nvPr>
        </p:nvSpPr>
        <p:spPr/>
        <p:txBody>
          <a:bodyPr/>
          <a:lstStyle/>
          <a:p>
            <a:fld id="{DB3024E8-6FF9-F643-BEEA-233C8CF4255D}" type="slidenum">
              <a:rPr lang="en-US" smtClean="0"/>
              <a:t>2</a:t>
            </a:fld>
            <a:endParaRPr lang="en-US" dirty="0"/>
          </a:p>
        </p:txBody>
      </p:sp>
    </p:spTree>
    <p:extLst>
      <p:ext uri="{BB962C8B-B14F-4D97-AF65-F5344CB8AC3E}">
        <p14:creationId xmlns:p14="http://schemas.microsoft.com/office/powerpoint/2010/main" val="3968200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Mental Health Mission</a:t>
            </a:r>
            <a:endParaRPr lang="en-US" dirty="0">
              <a:solidFill>
                <a:schemeClr val="accent2"/>
              </a:solidFill>
            </a:endParaRPr>
          </a:p>
        </p:txBody>
      </p:sp>
      <p:pic>
        <p:nvPicPr>
          <p:cNvPr id="4" name="Picture 2" descr="C:\Users\mgodin\Desktop\iStock_000018605634XSmall1-e1336523146828-300x2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700808"/>
            <a:ext cx="3810000" cy="302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6136" y="5687240"/>
            <a:ext cx="2160240" cy="369332"/>
          </a:xfrm>
          <a:prstGeom prst="rect">
            <a:avLst/>
          </a:prstGeom>
          <a:noFill/>
        </p:spPr>
        <p:txBody>
          <a:bodyPr wrap="square" rtlCol="0">
            <a:spAutoFit/>
          </a:bodyPr>
          <a:lstStyle/>
          <a:p>
            <a:pPr defTabSz="914400"/>
            <a:r>
              <a:rPr lang="en-US" i="1" dirty="0" smtClean="0">
                <a:solidFill>
                  <a:srgbClr val="DA1F28"/>
                </a:solidFill>
                <a:effectLst>
                  <a:outerShdw blurRad="38100" dist="38100" dir="2700000" algn="tl">
                    <a:srgbClr val="000000">
                      <a:alpha val="43137"/>
                    </a:srgbClr>
                  </a:outerShdw>
                </a:effectLst>
              </a:rPr>
              <a:t>Thank you!</a:t>
            </a:r>
            <a:endParaRPr lang="en-US" i="1" dirty="0">
              <a:solidFill>
                <a:srgbClr val="DA1F2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463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9050" y="1015833"/>
            <a:ext cx="8361050" cy="2232975"/>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Cambria"/>
                <a:ea typeface="+mj-ea"/>
                <a:cs typeface="Cambria"/>
              </a:defRPr>
            </a:lvl1pPr>
          </a:lstStyle>
          <a:p>
            <a:pPr marL="517525" indent="-517525"/>
            <a:r>
              <a:rPr lang="fr-CA" sz="3200" b="1" dirty="0" smtClean="0">
                <a:latin typeface="Cambria" panose="02040503050406030204" pitchFamily="18" charset="0"/>
                <a:ea typeface="ＭＳ Ｐゴシック" charset="-128"/>
                <a:cs typeface="Arial"/>
              </a:rPr>
              <a:t>6.3	Report </a:t>
            </a:r>
            <a:r>
              <a:rPr lang="fr-CA" sz="3200" b="1" dirty="0" err="1" smtClean="0">
                <a:latin typeface="Cambria" panose="02040503050406030204" pitchFamily="18" charset="0"/>
                <a:ea typeface="ＭＳ Ｐゴシック" charset="-128"/>
                <a:cs typeface="Arial"/>
              </a:rPr>
              <a:t>from</a:t>
            </a:r>
            <a:r>
              <a:rPr lang="fr-CA" sz="3200" b="1" dirty="0" smtClean="0">
                <a:latin typeface="Cambria" panose="02040503050406030204" pitchFamily="18" charset="0"/>
                <a:ea typeface="ＭＳ Ｐゴシック" charset="-128"/>
                <a:cs typeface="Arial"/>
              </a:rPr>
              <a:t> the </a:t>
            </a:r>
            <a:r>
              <a:rPr lang="fr-CA" sz="3200" b="1" dirty="0" err="1" smtClean="0">
                <a:latin typeface="Cambria" panose="02040503050406030204" pitchFamily="18" charset="0"/>
                <a:ea typeface="ＭＳ Ｐゴシック" charset="-128"/>
                <a:cs typeface="Arial"/>
              </a:rPr>
              <a:t>User’s</a:t>
            </a:r>
            <a:r>
              <a:rPr lang="fr-CA" sz="3200" b="1" dirty="0" smtClean="0">
                <a:latin typeface="Cambria" panose="02040503050406030204" pitchFamily="18" charset="0"/>
                <a:ea typeface="ＭＳ Ｐゴシック" charset="-128"/>
                <a:cs typeface="Arial"/>
              </a:rPr>
              <a:t> </a:t>
            </a:r>
            <a:r>
              <a:rPr lang="fr-CA" sz="3200" b="1" dirty="0" err="1" smtClean="0">
                <a:latin typeface="Cambria" panose="02040503050406030204" pitchFamily="18" charset="0"/>
                <a:ea typeface="ＭＳ Ｐゴシック" charset="-128"/>
                <a:cs typeface="Arial"/>
              </a:rPr>
              <a:t>Committee</a:t>
            </a:r>
            <a:endParaRPr lang="fr-CA" sz="3200" b="1" dirty="0" smtClean="0">
              <a:latin typeface="Cambria" panose="02040503050406030204" pitchFamily="18" charset="0"/>
              <a:ea typeface="ＭＳ Ｐゴシック" charset="-128"/>
              <a:cs typeface="Arial"/>
            </a:endParaRPr>
          </a:p>
          <a:p>
            <a:pPr marL="517525" indent="-517525"/>
            <a:endParaRPr lang="fr-CA" sz="3200" b="1" dirty="0">
              <a:latin typeface="Cambria" panose="02040503050406030204" pitchFamily="18" charset="0"/>
              <a:ea typeface="ＭＳ Ｐゴシック" charset="-128"/>
              <a:cs typeface="Arial"/>
            </a:endParaRPr>
          </a:p>
          <a:p>
            <a:pPr marL="517525" indent="-517525"/>
            <a:endParaRPr lang="en-US" sz="3200" dirty="0" smtClean="0"/>
          </a:p>
          <a:p>
            <a:pPr marL="517525" indent="-517525"/>
            <a:endParaRPr lang="en-US" sz="3200" dirty="0"/>
          </a:p>
          <a:p>
            <a:pPr marL="517525" indent="-517525"/>
            <a:r>
              <a:rPr lang="en-US" sz="3200" dirty="0" smtClean="0"/>
              <a:t>		</a:t>
            </a:r>
            <a:r>
              <a:rPr lang="en-US" sz="3200" b="1" dirty="0" smtClean="0"/>
              <a:t>Amy Ma </a:t>
            </a:r>
            <a:r>
              <a:rPr lang="en-US" sz="3200" dirty="0" smtClean="0"/>
              <a:t>&amp; </a:t>
            </a:r>
            <a:r>
              <a:rPr lang="en-US" sz="3200" b="1" dirty="0" err="1" smtClean="0"/>
              <a:t>Seeta</a:t>
            </a:r>
            <a:r>
              <a:rPr lang="en-US" sz="3200" b="1" dirty="0" smtClean="0"/>
              <a:t> </a:t>
            </a:r>
            <a:r>
              <a:rPr lang="en-US" sz="3200" b="1" dirty="0" err="1" smtClean="0"/>
              <a:t>Ramdass</a:t>
            </a:r>
            <a:r>
              <a:rPr lang="en-US" sz="3200" dirty="0" smtClean="0"/>
              <a:t>, Co-Chairs</a:t>
            </a:r>
            <a:endParaRPr lang="en-US" sz="3200" b="1" dirty="0">
              <a:latin typeface="Cambria" panose="02040503050406030204" pitchFamily="18" charset="0"/>
              <a:ea typeface="ＭＳ Ｐゴシック" charset="-128"/>
              <a:cs typeface="Arial"/>
            </a:endParaRPr>
          </a:p>
        </p:txBody>
      </p:sp>
      <p:sp>
        <p:nvSpPr>
          <p:cNvPr id="5" name="Slide Number Placeholder 4"/>
          <p:cNvSpPr>
            <a:spLocks noGrp="1"/>
          </p:cNvSpPr>
          <p:nvPr>
            <p:ph type="sldNum" sz="quarter" idx="12"/>
          </p:nvPr>
        </p:nvSpPr>
        <p:spPr/>
        <p:txBody>
          <a:bodyPr/>
          <a:lstStyle/>
          <a:p>
            <a:fld id="{DB3024E8-6FF9-F643-BEEA-233C8CF4255D}" type="slidenum">
              <a:rPr lang="en-US" smtClean="0"/>
              <a:t>21</a:t>
            </a:fld>
            <a:endParaRPr lang="en-US"/>
          </a:p>
        </p:txBody>
      </p:sp>
    </p:spTree>
    <p:extLst>
      <p:ext uri="{BB962C8B-B14F-4D97-AF65-F5344CB8AC3E}">
        <p14:creationId xmlns:p14="http://schemas.microsoft.com/office/powerpoint/2010/main" val="2036458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Land acknowledgement statement</a:t>
            </a:r>
          </a:p>
          <a:p>
            <a:endParaRPr lang="en-US" dirty="0" smtClean="0"/>
          </a:p>
          <a:p>
            <a:pPr marL="0" indent="0">
              <a:buNone/>
            </a:pPr>
            <a:r>
              <a:rPr lang="en-US" dirty="0"/>
              <a:t>We would like to begin by acknowledging that </a:t>
            </a:r>
            <a:r>
              <a:rPr lang="en-US" dirty="0" smtClean="0"/>
              <a:t>the MUHC is </a:t>
            </a:r>
            <a:r>
              <a:rPr lang="en-US" dirty="0"/>
              <a:t>located on </a:t>
            </a:r>
            <a:r>
              <a:rPr lang="en-US" dirty="0" err="1"/>
              <a:t>unceded</a:t>
            </a:r>
            <a:r>
              <a:rPr lang="en-US" dirty="0"/>
              <a:t> Indigenous lands. The </a:t>
            </a:r>
            <a:r>
              <a:rPr lang="en-US" dirty="0" err="1"/>
              <a:t>Kanien’kehá:ka</a:t>
            </a:r>
            <a:r>
              <a:rPr lang="en-US" dirty="0"/>
              <a:t> Nation is recognized as the custodians of the lands and waters on which we gather today</a:t>
            </a:r>
            <a:r>
              <a:rPr lang="en-US" dirty="0" smtClean="0"/>
              <a:t>.</a:t>
            </a:r>
          </a:p>
          <a:p>
            <a:pPr marL="0" indent="0">
              <a:buNone/>
            </a:pPr>
            <a:r>
              <a:rPr lang="en-US" dirty="0" err="1" smtClean="0"/>
              <a:t>Tiohtiá:ke</a:t>
            </a:r>
            <a:r>
              <a:rPr lang="en-US" dirty="0" smtClean="0"/>
              <a:t>/Montreal </a:t>
            </a:r>
            <a:r>
              <a:rPr lang="en-US" dirty="0"/>
              <a:t>is historically known as a gathering place for many First Nations. Today, it is home to a diverse population of Indigenous and other peoples. We respect the continued connections with the past, present and future in our ongoing relationships with Indigenous and other peoples within the Montreal community.</a:t>
            </a:r>
          </a:p>
        </p:txBody>
      </p:sp>
    </p:spTree>
    <p:extLst>
      <p:ext uri="{BB962C8B-B14F-4D97-AF65-F5344CB8AC3E}">
        <p14:creationId xmlns:p14="http://schemas.microsoft.com/office/powerpoint/2010/main" val="208678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1384995"/>
          </a:xfrm>
          <a:prstGeom prst="rect">
            <a:avLst/>
          </a:prstGeom>
        </p:spPr>
        <p:txBody>
          <a:bodyPr>
            <a:spAutoFit/>
          </a:bodyPr>
          <a:lstStyle/>
          <a:p>
            <a:pPr defTabSz="914400"/>
            <a:endParaRPr lang="fr-CA" dirty="0">
              <a:solidFill>
                <a:prstClr val="black"/>
              </a:solidFill>
            </a:endParaRPr>
          </a:p>
          <a:p>
            <a:pPr defTabSz="914400"/>
            <a:r>
              <a:rPr lang="fr-CA" dirty="0">
                <a:solidFill>
                  <a:prstClr val="black"/>
                </a:solidFill>
              </a:rPr>
              <a:t> </a:t>
            </a:r>
            <a:endParaRPr lang="fr-CA" dirty="0" smtClean="0">
              <a:solidFill>
                <a:prstClr val="black"/>
              </a:solidFill>
            </a:endParaRPr>
          </a:p>
          <a:p>
            <a:pPr defTabSz="914400"/>
            <a:endParaRPr lang="fr-CA" sz="2400" b="1" dirty="0">
              <a:solidFill>
                <a:prstClr val="black"/>
              </a:solidFill>
            </a:endParaRPr>
          </a:p>
          <a:p>
            <a:pPr defTabSz="914400"/>
            <a:r>
              <a:rPr lang="fr-CA" sz="2400" b="1" dirty="0" smtClean="0">
                <a:solidFill>
                  <a:prstClr val="black"/>
                </a:solidFill>
              </a:rPr>
              <a:t>ANNUAL </a:t>
            </a:r>
            <a:r>
              <a:rPr lang="fr-CA" sz="2400" b="1" dirty="0">
                <a:solidFill>
                  <a:prstClr val="black"/>
                </a:solidFill>
              </a:rPr>
              <a:t>REPORT 2015-2016 </a:t>
            </a:r>
            <a:endParaRPr lang="fr-CA" sz="2400" dirty="0">
              <a:solidFill>
                <a:prstClr val="black"/>
              </a:solidFill>
            </a:endParaRPr>
          </a:p>
        </p:txBody>
      </p:sp>
      <p:sp>
        <p:nvSpPr>
          <p:cNvPr id="5" name="Titre 4"/>
          <p:cNvSpPr>
            <a:spLocks noGrp="1"/>
          </p:cNvSpPr>
          <p:nvPr>
            <p:ph type="ctrTitle"/>
          </p:nvPr>
        </p:nvSpPr>
        <p:spPr>
          <a:xfrm>
            <a:off x="685800" y="188641"/>
            <a:ext cx="7772400" cy="3411810"/>
          </a:xfrm>
          <a:solidFill>
            <a:schemeClr val="tx2">
              <a:lumMod val="20000"/>
              <a:lumOff val="80000"/>
            </a:schemeClr>
          </a:solidFill>
        </p:spPr>
        <p:txBody>
          <a:bodyPr/>
          <a:lstStyle/>
          <a:p>
            <a:r>
              <a:rPr lang="fr-CA" dirty="0" smtClean="0"/>
              <a:t/>
            </a:r>
            <a:br>
              <a:rPr lang="fr-CA" dirty="0" smtClean="0"/>
            </a:br>
            <a:r>
              <a:rPr lang="fr-CA" dirty="0" smtClean="0"/>
              <a:t/>
            </a:r>
            <a:br>
              <a:rPr lang="fr-CA" dirty="0" smtClean="0"/>
            </a:br>
            <a:r>
              <a:rPr lang="fr-CA" dirty="0"/>
              <a:t/>
            </a:r>
            <a:br>
              <a:rPr lang="fr-CA" dirty="0"/>
            </a:br>
            <a:r>
              <a:rPr lang="fr-CA" dirty="0" smtClean="0"/>
              <a:t>MUHC USERS’ COMMITTEE</a:t>
            </a:r>
            <a:endParaRPr lang="fr-CA" dirty="0"/>
          </a:p>
        </p:txBody>
      </p:sp>
      <p:sp>
        <p:nvSpPr>
          <p:cNvPr id="6" name="Espace réservé du texte vertical 5"/>
          <p:cNvSpPr>
            <a:spLocks noGrp="1"/>
          </p:cNvSpPr>
          <p:nvPr>
            <p:ph type="subTitle" idx="1"/>
          </p:nvPr>
        </p:nvSpPr>
        <p:spPr>
          <a:solidFill>
            <a:schemeClr val="accent5">
              <a:lumMod val="60000"/>
              <a:lumOff val="40000"/>
            </a:schemeClr>
          </a:solidFill>
        </p:spPr>
        <p:txBody>
          <a:bodyPr/>
          <a:lstStyle/>
          <a:p>
            <a:endParaRPr lang="fr-CA" dirty="0" smtClean="0">
              <a:solidFill>
                <a:schemeClr val="tx1"/>
              </a:solidFill>
            </a:endParaRPr>
          </a:p>
          <a:p>
            <a:r>
              <a:rPr lang="fr-CA" dirty="0" smtClean="0">
                <a:solidFill>
                  <a:schemeClr val="tx1"/>
                </a:solidFill>
              </a:rPr>
              <a:t>RAPPORT ANNUAL 2017-2018</a:t>
            </a:r>
            <a:endParaRPr lang="fr-CA"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332656"/>
            <a:ext cx="31623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841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fr-CA" dirty="0" smtClean="0"/>
              <a:t>RÉALISATIONS MAJEURES</a:t>
            </a:r>
            <a:endParaRPr lang="en-US" dirty="0"/>
          </a:p>
        </p:txBody>
      </p:sp>
      <p:sp>
        <p:nvSpPr>
          <p:cNvPr id="3" name="Content Placeholder 2"/>
          <p:cNvSpPr>
            <a:spLocks noGrp="1"/>
          </p:cNvSpPr>
          <p:nvPr>
            <p:ph idx="1"/>
          </p:nvPr>
        </p:nvSpPr>
        <p:spPr/>
        <p:txBody>
          <a:bodyPr>
            <a:normAutofit/>
          </a:bodyPr>
          <a:lstStyle/>
          <a:p>
            <a:r>
              <a:rPr lang="fr-CA" dirty="0" smtClean="0">
                <a:ln w="0"/>
                <a:solidFill>
                  <a:schemeClr val="accent1"/>
                </a:solidFill>
                <a:effectLst>
                  <a:outerShdw blurRad="38100" dist="25400" dir="5400000" algn="ctr" rotWithShape="0">
                    <a:srgbClr val="6E747A">
                      <a:alpha val="43000"/>
                    </a:srgbClr>
                  </a:outerShdw>
                </a:effectLst>
              </a:rPr>
              <a:t>GOUVERNANCE</a:t>
            </a:r>
            <a:endParaRPr lang="fr-CA" dirty="0">
              <a:ln w="0"/>
              <a:solidFill>
                <a:schemeClr val="accent1"/>
              </a:solidFill>
              <a:effectLst>
                <a:outerShdw blurRad="38100" dist="25400" dir="5400000" algn="ctr" rotWithShape="0">
                  <a:srgbClr val="6E747A">
                    <a:alpha val="43000"/>
                  </a:srgbClr>
                </a:outerShdw>
              </a:effectLst>
            </a:endParaRPr>
          </a:p>
          <a:p>
            <a:r>
              <a:rPr lang="fr-CA" sz="2800" dirty="0" smtClean="0"/>
              <a:t>Conférence de presse</a:t>
            </a:r>
            <a:endParaRPr lang="en-US" sz="2800" dirty="0" smtClean="0"/>
          </a:p>
          <a:p>
            <a:pPr marL="0" indent="0">
              <a:buNone/>
            </a:pPr>
            <a:endParaRPr lang="en-US" sz="2800" dirty="0"/>
          </a:p>
          <a:p>
            <a:r>
              <a:rPr lang="fr-CA" sz="2800" dirty="0" smtClean="0"/>
              <a:t>Recrutement </a:t>
            </a:r>
            <a:r>
              <a:rPr lang="fr-CA" sz="2800" dirty="0"/>
              <a:t>des membres du CA</a:t>
            </a:r>
            <a:endParaRPr lang="en-US" sz="2800" dirty="0"/>
          </a:p>
          <a:p>
            <a:endParaRPr lang="fr-CA" sz="2800" dirty="0" smtClean="0"/>
          </a:p>
          <a:p>
            <a:r>
              <a:rPr lang="fr-CA" sz="2800" dirty="0" smtClean="0"/>
              <a:t>Formation comment militer au sein d’un comité des usagers</a:t>
            </a:r>
            <a:endParaRPr lang="en-US" sz="2800" dirty="0"/>
          </a:p>
          <a:p>
            <a:pPr marL="0" indent="0">
              <a:buNone/>
            </a:pPr>
            <a:endParaRPr lang="en-US" sz="2800" dirty="0"/>
          </a:p>
        </p:txBody>
      </p:sp>
    </p:spTree>
    <p:extLst>
      <p:ext uri="{BB962C8B-B14F-4D97-AF65-F5344CB8AC3E}">
        <p14:creationId xmlns:p14="http://schemas.microsoft.com/office/powerpoint/2010/main" val="64890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fr-CA" dirty="0"/>
              <a:t>RÉALISATIONS </a:t>
            </a:r>
            <a:r>
              <a:rPr lang="fr-CA" dirty="0" smtClean="0"/>
              <a:t>MAJEURES</a:t>
            </a:r>
            <a:endParaRPr lang="en-US" dirty="0"/>
          </a:p>
        </p:txBody>
      </p:sp>
      <p:sp>
        <p:nvSpPr>
          <p:cNvPr id="3" name="Content Placeholder 2"/>
          <p:cNvSpPr>
            <a:spLocks noGrp="1"/>
          </p:cNvSpPr>
          <p:nvPr>
            <p:ph idx="1"/>
          </p:nvPr>
        </p:nvSpPr>
        <p:spPr/>
        <p:txBody>
          <a:bodyPr>
            <a:normAutofit/>
          </a:bodyPr>
          <a:lstStyle/>
          <a:p>
            <a:r>
              <a:rPr lang="fr-CA" dirty="0" smtClean="0">
                <a:ln w="0"/>
                <a:solidFill>
                  <a:schemeClr val="accent1"/>
                </a:solidFill>
                <a:effectLst>
                  <a:outerShdw blurRad="38100" dist="25400" dir="5400000" algn="ctr" rotWithShape="0">
                    <a:srgbClr val="6E747A">
                      <a:alpha val="43000"/>
                    </a:srgbClr>
                  </a:outerShdw>
                </a:effectLst>
              </a:rPr>
              <a:t>ACCÈS AUX SOINS</a:t>
            </a:r>
            <a:endParaRPr lang="fr-CA" dirty="0">
              <a:ln w="0"/>
              <a:solidFill>
                <a:schemeClr val="accent1"/>
              </a:solidFill>
              <a:effectLst>
                <a:outerShdw blurRad="38100" dist="25400" dir="5400000" algn="ctr" rotWithShape="0">
                  <a:srgbClr val="6E747A">
                    <a:alpha val="43000"/>
                  </a:srgbClr>
                </a:outerShdw>
              </a:effectLst>
            </a:endParaRPr>
          </a:p>
          <a:p>
            <a:r>
              <a:rPr lang="en-US" sz="2800" dirty="0" smtClean="0"/>
              <a:t>Salon </a:t>
            </a:r>
            <a:r>
              <a:rPr lang="en-US" sz="2800" dirty="0" err="1" smtClean="0"/>
              <a:t>Viséz</a:t>
            </a:r>
            <a:r>
              <a:rPr lang="en-US" sz="2800" dirty="0" smtClean="0"/>
              <a:t> Droit</a:t>
            </a:r>
          </a:p>
          <a:p>
            <a:endParaRPr lang="en-US" sz="2800" dirty="0" smtClean="0"/>
          </a:p>
          <a:p>
            <a:r>
              <a:rPr lang="fr-CA" sz="2800" dirty="0" smtClean="0"/>
              <a:t>Office d’</a:t>
            </a:r>
            <a:r>
              <a:rPr lang="fr-CA" sz="2800" dirty="0"/>
              <a:t>É</a:t>
            </a:r>
            <a:r>
              <a:rPr lang="fr-CA" sz="2800" dirty="0" smtClean="0"/>
              <a:t>ducation des patients</a:t>
            </a:r>
            <a:endParaRPr lang="en-US" sz="2800" dirty="0" smtClean="0"/>
          </a:p>
          <a:p>
            <a:endParaRPr lang="en-US" sz="2800" dirty="0" smtClean="0"/>
          </a:p>
          <a:p>
            <a:r>
              <a:rPr lang="fr-CA" sz="2800" dirty="0" smtClean="0"/>
              <a:t>Programme L’Atelier</a:t>
            </a:r>
          </a:p>
          <a:p>
            <a:endParaRPr lang="en-US" sz="2800" dirty="0" smtClean="0"/>
          </a:p>
          <a:p>
            <a:r>
              <a:rPr lang="en-US" sz="2800" dirty="0" err="1" smtClean="0"/>
              <a:t>Programme</a:t>
            </a:r>
            <a:r>
              <a:rPr lang="en-US" sz="2800" dirty="0" smtClean="0"/>
              <a:t> de </a:t>
            </a:r>
            <a:r>
              <a:rPr lang="en-US" sz="2800" dirty="0" err="1" smtClean="0"/>
              <a:t>soins</a:t>
            </a:r>
            <a:r>
              <a:rPr lang="en-US" sz="2800" dirty="0" smtClean="0"/>
              <a:t> suite au cancer</a:t>
            </a:r>
            <a:endParaRPr lang="en-US" dirty="0" smtClean="0"/>
          </a:p>
          <a:p>
            <a:endParaRPr lang="en-US" dirty="0"/>
          </a:p>
        </p:txBody>
      </p:sp>
    </p:spTree>
    <p:extLst>
      <p:ext uri="{BB962C8B-B14F-4D97-AF65-F5344CB8AC3E}">
        <p14:creationId xmlns:p14="http://schemas.microsoft.com/office/powerpoint/2010/main" val="3958119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Plaintes et demandes d’assistance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40136"/>
              </p:ext>
            </p:extLst>
          </p:nvPr>
        </p:nvGraphicFramePr>
        <p:xfrm>
          <a:off x="457200" y="1600200"/>
          <a:ext cx="8229600" cy="4709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75647563"/>
              </p:ext>
            </p:extLst>
          </p:nvPr>
        </p:nvGraphicFramePr>
        <p:xfrm>
          <a:off x="609600" y="1752600"/>
          <a:ext cx="8229600" cy="4709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675647563"/>
              </p:ext>
            </p:extLst>
          </p:nvPr>
        </p:nvGraphicFramePr>
        <p:xfrm>
          <a:off x="762000" y="1905000"/>
          <a:ext cx="8229600" cy="4709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675647563"/>
              </p:ext>
            </p:extLst>
          </p:nvPr>
        </p:nvGraphicFramePr>
        <p:xfrm>
          <a:off x="914400" y="2057400"/>
          <a:ext cx="8229600" cy="4709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254300317"/>
              </p:ext>
            </p:extLst>
          </p:nvPr>
        </p:nvGraphicFramePr>
        <p:xfrm>
          <a:off x="533400" y="1417186"/>
          <a:ext cx="8229600" cy="47091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4095360834"/>
              </p:ext>
            </p:extLst>
          </p:nvPr>
        </p:nvGraphicFramePr>
        <p:xfrm>
          <a:off x="762000" y="1371600"/>
          <a:ext cx="7626424" cy="49377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8391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97346"/>
            <a:ext cx="6768752" cy="6494085"/>
          </a:xfrm>
          <a:prstGeom prst="rect">
            <a:avLst/>
          </a:prstGeom>
          <a:solidFill>
            <a:schemeClr val="accent3">
              <a:lumMod val="40000"/>
              <a:lumOff val="60000"/>
            </a:schemeClr>
          </a:solidFill>
        </p:spPr>
        <p:txBody>
          <a:bodyPr wrap="square">
            <a:spAutoFit/>
          </a:bodyPr>
          <a:lstStyle/>
          <a:p>
            <a:pPr algn="ctr" defTabSz="914400"/>
            <a:r>
              <a:rPr lang="en-US" sz="2400" b="1" u="sng" dirty="0" smtClean="0">
                <a:solidFill>
                  <a:srgbClr val="9BBB59">
                    <a:lumMod val="50000"/>
                  </a:srgbClr>
                </a:solidFill>
              </a:rPr>
              <a:t>PLAINTES ET DEMANDES D’ASSISTANCE </a:t>
            </a:r>
            <a:endParaRPr lang="en-US" sz="2400" u="sng" dirty="0">
              <a:solidFill>
                <a:srgbClr val="9BBB59">
                  <a:lumMod val="50000"/>
                </a:srgbClr>
              </a:solidFill>
            </a:endParaRPr>
          </a:p>
          <a:p>
            <a:pPr defTabSz="914400"/>
            <a:r>
              <a:rPr lang="fr-CA" b="1" dirty="0" smtClean="0">
                <a:solidFill>
                  <a:prstClr val="black"/>
                </a:solidFill>
              </a:rPr>
              <a:t>Dans l’ordre de leur fréquence </a:t>
            </a:r>
            <a:endParaRPr lang="fr-CA" dirty="0">
              <a:solidFill>
                <a:prstClr val="black"/>
              </a:solidFill>
            </a:endParaRPr>
          </a:p>
          <a:p>
            <a:pPr defTabSz="914400"/>
            <a:r>
              <a:rPr lang="fr-CA" dirty="0" smtClean="0">
                <a:solidFill>
                  <a:prstClr val="black"/>
                </a:solidFill>
              </a:rPr>
              <a:t>Demande de renseignements et d’aide: 45 </a:t>
            </a:r>
            <a:endParaRPr lang="en-US" dirty="0" smtClean="0">
              <a:solidFill>
                <a:prstClr val="black"/>
              </a:solidFill>
            </a:endParaRPr>
          </a:p>
          <a:p>
            <a:pPr defTabSz="914400"/>
            <a:r>
              <a:rPr lang="fr-CA" dirty="0">
                <a:solidFill>
                  <a:prstClr val="black"/>
                </a:solidFill>
              </a:rPr>
              <a:t>Qualité </a:t>
            </a:r>
            <a:r>
              <a:rPr lang="fr-CA" dirty="0" smtClean="0">
                <a:solidFill>
                  <a:prstClr val="black"/>
                </a:solidFill>
              </a:rPr>
              <a:t>des soins: 37</a:t>
            </a:r>
            <a:endParaRPr lang="en-US" dirty="0" smtClean="0">
              <a:solidFill>
                <a:prstClr val="black"/>
              </a:solidFill>
            </a:endParaRPr>
          </a:p>
          <a:p>
            <a:pPr defTabSz="914400"/>
            <a:r>
              <a:rPr lang="en-US" dirty="0" err="1" smtClean="0">
                <a:solidFill>
                  <a:prstClr val="black"/>
                </a:solidFill>
              </a:rPr>
              <a:t>Accès</a:t>
            </a:r>
            <a:r>
              <a:rPr lang="en-US" dirty="0" smtClean="0">
                <a:solidFill>
                  <a:prstClr val="black"/>
                </a:solidFill>
              </a:rPr>
              <a:t> aux </a:t>
            </a:r>
            <a:r>
              <a:rPr lang="en-US" dirty="0" err="1" smtClean="0">
                <a:solidFill>
                  <a:prstClr val="black"/>
                </a:solidFill>
              </a:rPr>
              <a:t>soins</a:t>
            </a:r>
            <a:r>
              <a:rPr lang="en-US" dirty="0" smtClean="0">
                <a:solidFill>
                  <a:prstClr val="black"/>
                </a:solidFill>
              </a:rPr>
              <a:t> et </a:t>
            </a:r>
            <a:r>
              <a:rPr lang="en-US" dirty="0" err="1" smtClean="0">
                <a:solidFill>
                  <a:prstClr val="black"/>
                </a:solidFill>
              </a:rPr>
              <a:t>continuité</a:t>
            </a:r>
            <a:r>
              <a:rPr lang="en-US" dirty="0" smtClean="0">
                <a:solidFill>
                  <a:prstClr val="black"/>
                </a:solidFill>
              </a:rPr>
              <a:t> des </a:t>
            </a:r>
            <a:r>
              <a:rPr lang="en-US" dirty="0" err="1" smtClean="0">
                <a:solidFill>
                  <a:prstClr val="black"/>
                </a:solidFill>
              </a:rPr>
              <a:t>soins</a:t>
            </a:r>
            <a:r>
              <a:rPr lang="en-US" dirty="0" smtClean="0">
                <a:solidFill>
                  <a:prstClr val="black"/>
                </a:solidFill>
              </a:rPr>
              <a:t>: 28 </a:t>
            </a:r>
            <a:endParaRPr lang="en-US" dirty="0">
              <a:solidFill>
                <a:prstClr val="black"/>
              </a:solidFill>
            </a:endParaRPr>
          </a:p>
          <a:p>
            <a:pPr defTabSz="914400"/>
            <a:r>
              <a:rPr lang="fr-CA" dirty="0" smtClean="0">
                <a:solidFill>
                  <a:prstClr val="black"/>
                </a:solidFill>
              </a:rPr>
              <a:t>Accès par téléphone: 22 </a:t>
            </a:r>
            <a:endParaRPr lang="fr-CA" dirty="0">
              <a:solidFill>
                <a:prstClr val="black"/>
              </a:solidFill>
            </a:endParaRPr>
          </a:p>
          <a:p>
            <a:pPr defTabSz="914400"/>
            <a:r>
              <a:rPr lang="fr-CA" dirty="0" smtClean="0">
                <a:solidFill>
                  <a:prstClr val="black"/>
                </a:solidFill>
              </a:rPr>
              <a:t>Qualité des services: 14</a:t>
            </a:r>
          </a:p>
          <a:p>
            <a:pPr defTabSz="914400"/>
            <a:r>
              <a:rPr lang="fr-CA" dirty="0" smtClean="0">
                <a:solidFill>
                  <a:prstClr val="black"/>
                </a:solidFill>
              </a:rPr>
              <a:t>Attente dans clinique ou dans salle d’urgence: 14</a:t>
            </a:r>
          </a:p>
          <a:p>
            <a:pPr defTabSz="914400"/>
            <a:r>
              <a:rPr lang="fr-CA" dirty="0" smtClean="0">
                <a:solidFill>
                  <a:prstClr val="black"/>
                </a:solidFill>
              </a:rPr>
              <a:t>Communication interpersonnelle: 10 </a:t>
            </a:r>
            <a:endParaRPr lang="fr-CA" dirty="0">
              <a:solidFill>
                <a:prstClr val="black"/>
              </a:solidFill>
            </a:endParaRPr>
          </a:p>
          <a:p>
            <a:pPr defTabSz="914400"/>
            <a:r>
              <a:rPr lang="en-US" dirty="0" err="1" smtClean="0">
                <a:solidFill>
                  <a:prstClr val="black"/>
                </a:solidFill>
              </a:rPr>
              <a:t>Accessibilité</a:t>
            </a:r>
            <a:r>
              <a:rPr lang="en-US" dirty="0" smtClean="0">
                <a:solidFill>
                  <a:prstClr val="black"/>
                </a:solidFill>
              </a:rPr>
              <a:t> et </a:t>
            </a:r>
            <a:r>
              <a:rPr lang="en-US" dirty="0" err="1" smtClean="0">
                <a:solidFill>
                  <a:prstClr val="black"/>
                </a:solidFill>
              </a:rPr>
              <a:t>aménagement</a:t>
            </a:r>
            <a:r>
              <a:rPr lang="en-US" dirty="0" smtClean="0">
                <a:solidFill>
                  <a:prstClr val="black"/>
                </a:solidFill>
              </a:rPr>
              <a:t> </a:t>
            </a:r>
            <a:r>
              <a:rPr lang="en-US" dirty="0" err="1" smtClean="0">
                <a:solidFill>
                  <a:prstClr val="black"/>
                </a:solidFill>
              </a:rPr>
              <a:t>fonctionnel</a:t>
            </a:r>
            <a:r>
              <a:rPr lang="en-US" dirty="0" smtClean="0">
                <a:solidFill>
                  <a:prstClr val="black"/>
                </a:solidFill>
              </a:rPr>
              <a:t>: 6</a:t>
            </a:r>
          </a:p>
          <a:p>
            <a:pPr defTabSz="914400"/>
            <a:r>
              <a:rPr lang="fr-CA" dirty="0" smtClean="0">
                <a:solidFill>
                  <a:prstClr val="black"/>
                </a:solidFill>
              </a:rPr>
              <a:t>Attente d’une chirurgie ou d’une procédure opératoire: </a:t>
            </a:r>
            <a:r>
              <a:rPr lang="fr-CA" dirty="0">
                <a:solidFill>
                  <a:prstClr val="black"/>
                </a:solidFill>
              </a:rPr>
              <a:t>6</a:t>
            </a:r>
            <a:r>
              <a:rPr lang="fr-CA" dirty="0" smtClean="0">
                <a:solidFill>
                  <a:prstClr val="black"/>
                </a:solidFill>
              </a:rPr>
              <a:t> </a:t>
            </a:r>
            <a:endParaRPr lang="fr-CA" dirty="0">
              <a:solidFill>
                <a:prstClr val="black"/>
              </a:solidFill>
            </a:endParaRPr>
          </a:p>
          <a:p>
            <a:pPr defTabSz="914400"/>
            <a:r>
              <a:rPr lang="fr-CA" dirty="0" smtClean="0">
                <a:solidFill>
                  <a:prstClr val="black"/>
                </a:solidFill>
              </a:rPr>
              <a:t>Signalétique: 6 </a:t>
            </a:r>
            <a:endParaRPr lang="fr-CA" dirty="0">
              <a:solidFill>
                <a:prstClr val="black"/>
              </a:solidFill>
            </a:endParaRPr>
          </a:p>
          <a:p>
            <a:pPr defTabSz="914400"/>
            <a:r>
              <a:rPr lang="fr-CA" dirty="0" smtClean="0">
                <a:solidFill>
                  <a:prstClr val="black"/>
                </a:solidFill>
              </a:rPr>
              <a:t>Demande d’accompagnement: 6</a:t>
            </a:r>
          </a:p>
          <a:p>
            <a:pPr defTabSz="914400"/>
            <a:r>
              <a:rPr lang="fr-CA" dirty="0" smtClean="0">
                <a:solidFill>
                  <a:prstClr val="black"/>
                </a:solidFill>
              </a:rPr>
              <a:t>Langue: 5 </a:t>
            </a:r>
          </a:p>
          <a:p>
            <a:pPr defTabSz="914400"/>
            <a:r>
              <a:rPr lang="fr-CA" dirty="0" smtClean="0">
                <a:solidFill>
                  <a:prstClr val="black"/>
                </a:solidFill>
              </a:rPr>
              <a:t>Stationnement: 4 </a:t>
            </a:r>
          </a:p>
          <a:p>
            <a:pPr defTabSz="914400"/>
            <a:r>
              <a:rPr lang="fr-CA" dirty="0" smtClean="0">
                <a:solidFill>
                  <a:prstClr val="black"/>
                </a:solidFill>
              </a:rPr>
              <a:t>Facturation: </a:t>
            </a:r>
            <a:r>
              <a:rPr lang="fr-CA" dirty="0">
                <a:solidFill>
                  <a:prstClr val="black"/>
                </a:solidFill>
              </a:rPr>
              <a:t>3</a:t>
            </a:r>
            <a:r>
              <a:rPr lang="fr-CA" dirty="0" smtClean="0">
                <a:solidFill>
                  <a:prstClr val="black"/>
                </a:solidFill>
              </a:rPr>
              <a:t> </a:t>
            </a:r>
            <a:endParaRPr lang="fr-CA" dirty="0">
              <a:solidFill>
                <a:prstClr val="black"/>
              </a:solidFill>
            </a:endParaRPr>
          </a:p>
          <a:p>
            <a:pPr defTabSz="914400"/>
            <a:r>
              <a:rPr lang="fr-CA" dirty="0" smtClean="0">
                <a:solidFill>
                  <a:prstClr val="black"/>
                </a:solidFill>
              </a:rPr>
              <a:t>Objet perdu ou volé: 3</a:t>
            </a:r>
            <a:endParaRPr lang="en-US" dirty="0" smtClean="0">
              <a:solidFill>
                <a:prstClr val="black"/>
              </a:solidFill>
            </a:endParaRPr>
          </a:p>
          <a:p>
            <a:pPr defTabSz="914400"/>
            <a:r>
              <a:rPr lang="en-US" dirty="0" smtClean="0">
                <a:solidFill>
                  <a:prstClr val="black"/>
                </a:solidFill>
              </a:rPr>
              <a:t>Ordonnance d’un tribunal (patient </a:t>
            </a:r>
            <a:r>
              <a:rPr lang="en-US" dirty="0" err="1" smtClean="0">
                <a:solidFill>
                  <a:prstClr val="black"/>
                </a:solidFill>
              </a:rPr>
              <a:t>psychiatrisé</a:t>
            </a:r>
            <a:r>
              <a:rPr lang="en-US" dirty="0" smtClean="0">
                <a:solidFill>
                  <a:prstClr val="black"/>
                </a:solidFill>
              </a:rPr>
              <a:t>): </a:t>
            </a:r>
            <a:r>
              <a:rPr lang="en-US" dirty="0">
                <a:solidFill>
                  <a:prstClr val="black"/>
                </a:solidFill>
              </a:rPr>
              <a:t>2</a:t>
            </a:r>
            <a:endParaRPr lang="en-US" dirty="0" smtClean="0">
              <a:solidFill>
                <a:prstClr val="black"/>
              </a:solidFill>
            </a:endParaRPr>
          </a:p>
          <a:p>
            <a:pPr defTabSz="914400"/>
            <a:r>
              <a:rPr lang="fr-CA" dirty="0" smtClean="0">
                <a:solidFill>
                  <a:prstClr val="black"/>
                </a:solidFill>
              </a:rPr>
              <a:t>Entretient ménager: </a:t>
            </a:r>
            <a:r>
              <a:rPr lang="fr-CA" dirty="0">
                <a:solidFill>
                  <a:prstClr val="black"/>
                </a:solidFill>
              </a:rPr>
              <a:t>2</a:t>
            </a:r>
            <a:r>
              <a:rPr lang="fr-CA" dirty="0" smtClean="0">
                <a:solidFill>
                  <a:prstClr val="black"/>
                </a:solidFill>
              </a:rPr>
              <a:t> </a:t>
            </a:r>
            <a:endParaRPr lang="fr-CA" dirty="0">
              <a:solidFill>
                <a:prstClr val="black"/>
              </a:solidFill>
            </a:endParaRPr>
          </a:p>
          <a:p>
            <a:pPr defTabSz="914400"/>
            <a:r>
              <a:rPr lang="fr-CA" dirty="0" smtClean="0">
                <a:solidFill>
                  <a:prstClr val="black"/>
                </a:solidFill>
              </a:rPr>
              <a:t>Atteinte à la vie privée ou à la confidentialité: </a:t>
            </a:r>
            <a:r>
              <a:rPr lang="fr-CA" dirty="0">
                <a:solidFill>
                  <a:prstClr val="black"/>
                </a:solidFill>
              </a:rPr>
              <a:t>2 </a:t>
            </a:r>
          </a:p>
          <a:p>
            <a:pPr defTabSz="914400"/>
            <a:r>
              <a:rPr lang="fr-CA" dirty="0" smtClean="0">
                <a:solidFill>
                  <a:prstClr val="black"/>
                </a:solidFill>
              </a:rPr>
              <a:t>Autre motif: 13 </a:t>
            </a:r>
            <a:endParaRPr lang="fr-CA" dirty="0">
              <a:solidFill>
                <a:prstClr val="black"/>
              </a:solidFill>
            </a:endParaRPr>
          </a:p>
          <a:p>
            <a:pPr defTabSz="914400"/>
            <a:r>
              <a:rPr lang="fr-CA" b="1" dirty="0" smtClean="0">
                <a:solidFill>
                  <a:prstClr val="black"/>
                </a:solidFill>
              </a:rPr>
              <a:t>TOTAL</a:t>
            </a:r>
            <a:r>
              <a:rPr lang="fr-CA" b="1" dirty="0">
                <a:solidFill>
                  <a:prstClr val="black"/>
                </a:solidFill>
              </a:rPr>
              <a:t>: </a:t>
            </a:r>
            <a:r>
              <a:rPr lang="fr-CA" b="1" dirty="0" smtClean="0">
                <a:solidFill>
                  <a:prstClr val="black"/>
                </a:solidFill>
              </a:rPr>
              <a:t>213* </a:t>
            </a:r>
            <a:endParaRPr lang="fr-CA" dirty="0">
              <a:solidFill>
                <a:prstClr val="black"/>
              </a:solidFill>
            </a:endParaRPr>
          </a:p>
          <a:p>
            <a:pPr defTabSz="914400"/>
            <a:r>
              <a:rPr lang="en-US" sz="1400" i="1" dirty="0">
                <a:solidFill>
                  <a:prstClr val="black"/>
                </a:solidFill>
              </a:rPr>
              <a:t>*Note: Some of the complaints received involved more than one category. </a:t>
            </a:r>
            <a:endParaRPr lang="fr-CA" sz="1400" dirty="0">
              <a:solidFill>
                <a:prstClr val="black"/>
              </a:solidFill>
            </a:endParaRPr>
          </a:p>
        </p:txBody>
      </p:sp>
    </p:spTree>
    <p:extLst>
      <p:ext uri="{BB962C8B-B14F-4D97-AF65-F5344CB8AC3E}">
        <p14:creationId xmlns:p14="http://schemas.microsoft.com/office/powerpoint/2010/main" val="1284369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fr-CA" dirty="0" smtClean="0"/>
              <a:t>LES ENJEUX ACTUELS</a:t>
            </a:r>
            <a:endParaRPr lang="en-US" dirty="0"/>
          </a:p>
        </p:txBody>
      </p:sp>
      <p:sp>
        <p:nvSpPr>
          <p:cNvPr id="3" name="Content Placeholder 2"/>
          <p:cNvSpPr>
            <a:spLocks noGrp="1"/>
          </p:cNvSpPr>
          <p:nvPr>
            <p:ph idx="1"/>
          </p:nvPr>
        </p:nvSpPr>
        <p:spPr/>
        <p:txBody>
          <a:bodyPr>
            <a:normAutofit/>
          </a:bodyPr>
          <a:lstStyle/>
          <a:p>
            <a:r>
              <a:rPr lang="fr-CA" dirty="0" smtClean="0"/>
              <a:t>Accessibilité et aménagement fonctionnel</a:t>
            </a:r>
          </a:p>
          <a:p>
            <a:endParaRPr lang="fr-CA" dirty="0" smtClean="0"/>
          </a:p>
          <a:p>
            <a:r>
              <a:rPr lang="fr-CA" dirty="0" smtClean="0"/>
              <a:t>Les soins et la culture autochtone</a:t>
            </a:r>
          </a:p>
          <a:p>
            <a:endParaRPr lang="fr-CA" dirty="0" smtClean="0"/>
          </a:p>
          <a:p>
            <a:r>
              <a:rPr lang="fr-CA" dirty="0" smtClean="0"/>
              <a:t>Attente dans clinique</a:t>
            </a:r>
          </a:p>
          <a:p>
            <a:endParaRPr lang="fr-CA" dirty="0"/>
          </a:p>
          <a:p>
            <a:r>
              <a:rPr lang="fr-CA" dirty="0" smtClean="0"/>
              <a:t>OPAL</a:t>
            </a:r>
          </a:p>
        </p:txBody>
      </p:sp>
    </p:spTree>
    <p:extLst>
      <p:ext uri="{BB962C8B-B14F-4D97-AF65-F5344CB8AC3E}">
        <p14:creationId xmlns:p14="http://schemas.microsoft.com/office/powerpoint/2010/main" val="10919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lumMod val="75000"/>
            </a:schemeClr>
          </a:solidFill>
        </p:spPr>
        <p:txBody>
          <a:bodyPr>
            <a:normAutofit/>
          </a:bodyPr>
          <a:lstStyle/>
          <a:p>
            <a:r>
              <a:rPr lang="fr-CA" sz="3600" dirty="0"/>
              <a:t>PARTICIPATION </a:t>
            </a:r>
            <a:r>
              <a:rPr lang="fr-CA" sz="3600" dirty="0" smtClean="0"/>
              <a:t>À D’AUTRES COMITÉS</a:t>
            </a:r>
            <a:endParaRPr lang="fr-CA" sz="3600" dirty="0"/>
          </a:p>
        </p:txBody>
      </p:sp>
      <p:sp>
        <p:nvSpPr>
          <p:cNvPr id="3" name="Espace réservé du contenu 2"/>
          <p:cNvSpPr>
            <a:spLocks noGrp="1"/>
          </p:cNvSpPr>
          <p:nvPr>
            <p:ph idx="1"/>
          </p:nvPr>
        </p:nvSpPr>
        <p:spPr>
          <a:xfrm>
            <a:off x="467544" y="1394552"/>
            <a:ext cx="8229600" cy="4626736"/>
          </a:xfrm>
          <a:solidFill>
            <a:schemeClr val="accent6">
              <a:lumMod val="20000"/>
              <a:lumOff val="80000"/>
            </a:schemeClr>
          </a:solidFill>
          <a:ln w="38100">
            <a:solidFill>
              <a:schemeClr val="accent6">
                <a:lumMod val="50000"/>
              </a:schemeClr>
            </a:solidFill>
          </a:ln>
        </p:spPr>
        <p:txBody>
          <a:bodyPr>
            <a:normAutofit/>
          </a:bodyPr>
          <a:lstStyle/>
          <a:p>
            <a:r>
              <a:rPr lang="fr-CA" sz="2400" dirty="0" smtClean="0"/>
              <a:t>Conseil d’administration du CUSM</a:t>
            </a:r>
            <a:endParaRPr lang="en-US" sz="2400" dirty="0" smtClean="0"/>
          </a:p>
          <a:p>
            <a:r>
              <a:rPr lang="en-US" sz="2400" dirty="0" err="1" smtClean="0"/>
              <a:t>Conseil</a:t>
            </a:r>
            <a:r>
              <a:rPr lang="en-US" sz="2400" dirty="0" smtClean="0"/>
              <a:t> des </a:t>
            </a:r>
            <a:r>
              <a:rPr lang="en-US" sz="2400" dirty="0" err="1" smtClean="0"/>
              <a:t>infirmières</a:t>
            </a:r>
            <a:r>
              <a:rPr lang="en-US" sz="2400" dirty="0" smtClean="0"/>
              <a:t> et </a:t>
            </a:r>
            <a:r>
              <a:rPr lang="en-US" sz="2400" dirty="0" err="1" smtClean="0"/>
              <a:t>infirmiers</a:t>
            </a:r>
            <a:r>
              <a:rPr lang="en-US" sz="2400" dirty="0" smtClean="0"/>
              <a:t> du CUSM</a:t>
            </a:r>
          </a:p>
          <a:p>
            <a:r>
              <a:rPr lang="en-US" sz="2400" dirty="0" err="1" smtClean="0"/>
              <a:t>Comité</a:t>
            </a:r>
            <a:r>
              <a:rPr lang="en-US" sz="2400" dirty="0" smtClean="0"/>
              <a:t> de </a:t>
            </a:r>
            <a:r>
              <a:rPr lang="en-US" sz="2400" dirty="0" err="1" smtClean="0"/>
              <a:t>gestion</a:t>
            </a:r>
            <a:r>
              <a:rPr lang="en-US" sz="2400" dirty="0" smtClean="0"/>
              <a:t> de la </a:t>
            </a:r>
            <a:r>
              <a:rPr lang="en-US" sz="2400" dirty="0" err="1" smtClean="0"/>
              <a:t>qualité</a:t>
            </a:r>
            <a:r>
              <a:rPr lang="en-US" sz="2400" dirty="0" smtClean="0"/>
              <a:t> et des </a:t>
            </a:r>
            <a:r>
              <a:rPr lang="en-US" sz="2400" dirty="0" err="1" smtClean="0"/>
              <a:t>risques</a:t>
            </a:r>
            <a:endParaRPr lang="en-US" sz="2400" dirty="0" smtClean="0"/>
          </a:p>
          <a:p>
            <a:r>
              <a:rPr lang="en-US" sz="2400" dirty="0" smtClean="0"/>
              <a:t>Table de Concertation sur Patient </a:t>
            </a:r>
            <a:r>
              <a:rPr lang="en-US" sz="2400" dirty="0" err="1" smtClean="0"/>
              <a:t>Partenariat</a:t>
            </a:r>
            <a:endParaRPr lang="en-US" sz="2400" dirty="0" smtClean="0"/>
          </a:p>
          <a:p>
            <a:r>
              <a:rPr lang="en-US" sz="2400" dirty="0" smtClean="0"/>
              <a:t>Council on Services to  Children and Adolescents (CSCA)</a:t>
            </a:r>
          </a:p>
          <a:p>
            <a:r>
              <a:rPr lang="en-US" sz="2400" dirty="0" err="1" smtClean="0"/>
              <a:t>Comité</a:t>
            </a:r>
            <a:r>
              <a:rPr lang="en-US" sz="2400" dirty="0" smtClean="0"/>
              <a:t> des services de consultation </a:t>
            </a:r>
            <a:r>
              <a:rPr lang="en-US" sz="2400" dirty="0" err="1" smtClean="0"/>
              <a:t>socioculturelle</a:t>
            </a:r>
            <a:r>
              <a:rPr lang="en-US" sz="2400" dirty="0" smtClean="0"/>
              <a:t> et </a:t>
            </a:r>
            <a:r>
              <a:rPr lang="en-US" sz="2400" dirty="0" err="1" smtClean="0"/>
              <a:t>d’interprétation</a:t>
            </a:r>
            <a:r>
              <a:rPr lang="en-US" sz="2400" dirty="0" smtClean="0"/>
              <a:t> de </a:t>
            </a:r>
            <a:r>
              <a:rPr lang="en-US" sz="2400" dirty="0" err="1" smtClean="0"/>
              <a:t>l’HME</a:t>
            </a:r>
            <a:endParaRPr lang="en-US" sz="2400" dirty="0" smtClean="0"/>
          </a:p>
          <a:p>
            <a:r>
              <a:rPr lang="en-US" sz="2400" dirty="0" err="1" smtClean="0"/>
              <a:t>Comité</a:t>
            </a:r>
            <a:r>
              <a:rPr lang="en-US" sz="2400" dirty="0" smtClean="0"/>
              <a:t> de vigilance</a:t>
            </a:r>
          </a:p>
          <a:p>
            <a:r>
              <a:rPr lang="fr-CA" sz="2400" dirty="0" smtClean="0"/>
              <a:t>Comité des services de stationnement du CUSM</a:t>
            </a:r>
          </a:p>
          <a:p>
            <a:r>
              <a:rPr lang="fr-CA" sz="2400" dirty="0" smtClean="0"/>
              <a:t>Comité de l’accès téléphonique</a:t>
            </a:r>
            <a:endParaRPr lang="en-US" sz="2400" dirty="0" smtClean="0"/>
          </a:p>
        </p:txBody>
      </p:sp>
    </p:spTree>
    <p:extLst>
      <p:ext uri="{BB962C8B-B14F-4D97-AF65-F5344CB8AC3E}">
        <p14:creationId xmlns:p14="http://schemas.microsoft.com/office/powerpoint/2010/main" val="392282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4792" y="6356358"/>
            <a:ext cx="15430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r-CA" dirty="0"/>
          </a:p>
        </p:txBody>
      </p:sp>
      <p:sp>
        <p:nvSpPr>
          <p:cNvPr id="48" name="Rectangle 47"/>
          <p:cNvSpPr/>
          <p:nvPr/>
        </p:nvSpPr>
        <p:spPr>
          <a:xfrm>
            <a:off x="548774" y="2212619"/>
            <a:ext cx="8447945" cy="3816429"/>
          </a:xfrm>
          <a:prstGeom prst="rect">
            <a:avLst/>
          </a:prstGeom>
        </p:spPr>
        <p:txBody>
          <a:bodyPr wrap="square">
            <a:spAutoFit/>
          </a:bodyPr>
          <a:lstStyle/>
          <a:p>
            <a:pPr marL="914400" indent="-914400">
              <a:lnSpc>
                <a:spcPct val="110000"/>
              </a:lnSpc>
            </a:pPr>
            <a:r>
              <a:rPr lang="en-CA" sz="3600" b="1" dirty="0">
                <a:latin typeface="Cambria" panose="02040503050406030204" pitchFamily="18" charset="0"/>
              </a:rPr>
              <a:t>6</a:t>
            </a:r>
            <a:r>
              <a:rPr lang="en-CA" sz="3600" b="1" dirty="0" smtClean="0">
                <a:latin typeface="Cambria" panose="02040503050406030204" pitchFamily="18" charset="0"/>
              </a:rPr>
              <a:t>.	Report of the President and Executive Director</a:t>
            </a:r>
          </a:p>
          <a:p>
            <a:pPr marL="914400" indent="-914400">
              <a:lnSpc>
                <a:spcPct val="110000"/>
              </a:lnSpc>
            </a:pPr>
            <a:endParaRPr lang="en-CA" sz="2800" b="1" dirty="0" smtClean="0">
              <a:latin typeface="Cambria" panose="02040503050406030204" pitchFamily="18" charset="0"/>
            </a:endParaRPr>
          </a:p>
          <a:p>
            <a:pPr marL="914400" indent="-914400">
              <a:lnSpc>
                <a:spcPct val="110000"/>
              </a:lnSpc>
            </a:pPr>
            <a:r>
              <a:rPr lang="en-CA" sz="3200" b="1" dirty="0">
                <a:latin typeface="Cambria" panose="02040503050406030204" pitchFamily="18" charset="0"/>
              </a:rPr>
              <a:t>6</a:t>
            </a:r>
            <a:r>
              <a:rPr lang="en-CA" sz="3200" b="1" dirty="0" smtClean="0">
                <a:latin typeface="Cambria" panose="02040503050406030204" pitchFamily="18" charset="0"/>
              </a:rPr>
              <a:t>.1</a:t>
            </a:r>
            <a:r>
              <a:rPr lang="fr-CA" sz="3200" b="1" dirty="0" smtClean="0">
                <a:latin typeface="Cambria" panose="02040503050406030204" pitchFamily="18" charset="0"/>
              </a:rPr>
              <a:t>	Update by the </a:t>
            </a:r>
            <a:r>
              <a:rPr lang="fr-CA" sz="3200" b="1" dirty="0" err="1" smtClean="0">
                <a:latin typeface="Cambria" panose="02040503050406030204" pitchFamily="18" charset="0"/>
              </a:rPr>
              <a:t>President</a:t>
            </a:r>
            <a:r>
              <a:rPr lang="fr-CA" sz="3200" b="1" dirty="0" smtClean="0">
                <a:latin typeface="Cambria" panose="02040503050406030204" pitchFamily="18" charset="0"/>
              </a:rPr>
              <a:t> </a:t>
            </a:r>
            <a:r>
              <a:rPr lang="fr-CA" sz="3200" b="1" dirty="0" err="1" smtClean="0">
                <a:latin typeface="Cambria" panose="02040503050406030204" pitchFamily="18" charset="0"/>
              </a:rPr>
              <a:t>Executive</a:t>
            </a:r>
            <a:r>
              <a:rPr lang="fr-CA" sz="3200" b="1" dirty="0" smtClean="0">
                <a:latin typeface="Cambria" panose="02040503050406030204" pitchFamily="18" charset="0"/>
              </a:rPr>
              <a:t> </a:t>
            </a:r>
            <a:r>
              <a:rPr lang="fr-CA" sz="3200" b="1" dirty="0" err="1" smtClean="0">
                <a:latin typeface="Cambria" panose="02040503050406030204" pitchFamily="18" charset="0"/>
              </a:rPr>
              <a:t>Director</a:t>
            </a:r>
            <a:endParaRPr lang="fr-CA" sz="3200" b="1" dirty="0" smtClean="0">
              <a:latin typeface="Cambria" panose="02040503050406030204" pitchFamily="18" charset="0"/>
            </a:endParaRPr>
          </a:p>
          <a:p>
            <a:pPr marL="914400" indent="-914400">
              <a:lnSpc>
                <a:spcPct val="110000"/>
              </a:lnSpc>
            </a:pPr>
            <a:endParaRPr lang="fr-CA" sz="2800" b="1" dirty="0">
              <a:latin typeface="Cambria" panose="02040503050406030204" pitchFamily="18" charset="0"/>
            </a:endParaRPr>
          </a:p>
          <a:p>
            <a:pPr marL="914400" indent="-914400">
              <a:lnSpc>
                <a:spcPct val="110000"/>
              </a:lnSpc>
            </a:pPr>
            <a:r>
              <a:rPr lang="fr-CA" sz="2800" b="1" dirty="0" smtClean="0">
                <a:latin typeface="Cambria" panose="02040503050406030204" pitchFamily="18" charset="0"/>
              </a:rPr>
              <a:t> </a:t>
            </a:r>
            <a:endParaRPr lang="en-CA" sz="2800" b="1" dirty="0" smtClean="0">
              <a:latin typeface="Cambria" panose="02040503050406030204" pitchFamily="18" charset="0"/>
            </a:endParaRPr>
          </a:p>
        </p:txBody>
      </p:sp>
      <p:sp>
        <p:nvSpPr>
          <p:cNvPr id="8" name="Title 1"/>
          <p:cNvSpPr>
            <a:spLocks noGrp="1"/>
          </p:cNvSpPr>
          <p:nvPr>
            <p:ph type="title"/>
          </p:nvPr>
        </p:nvSpPr>
        <p:spPr>
          <a:xfrm>
            <a:off x="548774" y="541538"/>
            <a:ext cx="8138026" cy="1289483"/>
          </a:xfrm>
        </p:spPr>
        <p:txBody>
          <a:bodyPr>
            <a:normAutofit fontScale="90000"/>
          </a:bodyPr>
          <a:lstStyle/>
          <a:p>
            <a:pPr>
              <a:defRPr/>
            </a:pPr>
            <a:r>
              <a:rPr lang="en-CA" sz="6000" b="1" dirty="0" smtClean="0">
                <a:solidFill>
                  <a:srgbClr val="C00000"/>
                </a:solidFill>
                <a:latin typeface="Cambria" panose="02040503050406030204" pitchFamily="18" charset="0"/>
                <a:ea typeface="ＭＳ Ｐゴシック"/>
                <a:cs typeface="Arial" pitchFamily="34" charset="0"/>
              </a:rPr>
              <a:t>Dr. Pierre </a:t>
            </a:r>
            <a:r>
              <a:rPr lang="en-CA" sz="6000" b="1" dirty="0" err="1" smtClean="0">
                <a:solidFill>
                  <a:srgbClr val="C00000"/>
                </a:solidFill>
                <a:latin typeface="Cambria" panose="02040503050406030204" pitchFamily="18" charset="0"/>
                <a:ea typeface="ＭＳ Ｐゴシック"/>
                <a:cs typeface="Arial" pitchFamily="34" charset="0"/>
              </a:rPr>
              <a:t>Gfeller</a:t>
            </a:r>
            <a:r>
              <a:rPr lang="en-CA" sz="6000" b="1" dirty="0" smtClean="0">
                <a:solidFill>
                  <a:srgbClr val="C00000"/>
                </a:solidFill>
                <a:latin typeface="Cambria" panose="02040503050406030204" pitchFamily="18" charset="0"/>
                <a:ea typeface="ＭＳ Ｐゴシック"/>
                <a:cs typeface="Arial" pitchFamily="34" charset="0"/>
              </a:rPr>
              <a:t> </a:t>
            </a:r>
            <a:r>
              <a:rPr lang="en-CA" sz="3200" dirty="0">
                <a:solidFill>
                  <a:srgbClr val="C00000"/>
                </a:solidFill>
                <a:latin typeface="Cambria" panose="02040503050406030204" pitchFamily="18" charset="0"/>
                <a:ea typeface="ＭＳ Ｐゴシック"/>
                <a:cs typeface="Arial" pitchFamily="34" charset="0"/>
              </a:rPr>
              <a:t/>
            </a:r>
            <a:br>
              <a:rPr lang="en-CA" sz="3200" dirty="0">
                <a:solidFill>
                  <a:srgbClr val="C00000"/>
                </a:solidFill>
                <a:latin typeface="Cambria" panose="02040503050406030204" pitchFamily="18" charset="0"/>
                <a:ea typeface="ＭＳ Ｐゴシック"/>
                <a:cs typeface="Arial" pitchFamily="34" charset="0"/>
              </a:rPr>
            </a:br>
            <a:r>
              <a:rPr lang="fr-CA" sz="3600" dirty="0" err="1" smtClean="0">
                <a:solidFill>
                  <a:srgbClr val="C00000"/>
                </a:solidFill>
                <a:latin typeface="Cambria" panose="02040503050406030204" pitchFamily="18" charset="0"/>
                <a:ea typeface="ＭＳ Ｐゴシック"/>
                <a:cs typeface="Arial" pitchFamily="34" charset="0"/>
              </a:rPr>
              <a:t>President</a:t>
            </a:r>
            <a:r>
              <a:rPr lang="fr-CA" sz="3600" dirty="0" smtClean="0">
                <a:solidFill>
                  <a:srgbClr val="C00000"/>
                </a:solidFill>
                <a:latin typeface="Cambria" panose="02040503050406030204" pitchFamily="18" charset="0"/>
                <a:ea typeface="ＭＳ Ｐゴシック"/>
                <a:cs typeface="Arial" pitchFamily="34" charset="0"/>
              </a:rPr>
              <a:t> and </a:t>
            </a:r>
            <a:r>
              <a:rPr lang="fr-CA" sz="3600" dirty="0" err="1" smtClean="0">
                <a:solidFill>
                  <a:srgbClr val="C00000"/>
                </a:solidFill>
                <a:latin typeface="Cambria" panose="02040503050406030204" pitchFamily="18" charset="0"/>
                <a:ea typeface="ＭＳ Ｐゴシック"/>
                <a:cs typeface="Arial" pitchFamily="34" charset="0"/>
              </a:rPr>
              <a:t>Executive</a:t>
            </a:r>
            <a:r>
              <a:rPr lang="fr-CA" sz="3600" dirty="0" smtClean="0">
                <a:solidFill>
                  <a:srgbClr val="C00000"/>
                </a:solidFill>
                <a:latin typeface="Cambria" panose="02040503050406030204" pitchFamily="18" charset="0"/>
                <a:ea typeface="ＭＳ Ｐゴシック"/>
                <a:cs typeface="Arial" pitchFamily="34" charset="0"/>
              </a:rPr>
              <a:t> </a:t>
            </a:r>
            <a:r>
              <a:rPr lang="fr-CA" sz="3600" dirty="0" err="1" smtClean="0">
                <a:solidFill>
                  <a:srgbClr val="C00000"/>
                </a:solidFill>
                <a:latin typeface="Cambria" panose="02040503050406030204" pitchFamily="18" charset="0"/>
                <a:ea typeface="ＭＳ Ｐゴシック"/>
                <a:cs typeface="Arial" pitchFamily="34" charset="0"/>
              </a:rPr>
              <a:t>Director</a:t>
            </a:r>
            <a:endParaRPr lang="en-US" sz="3600" dirty="0">
              <a:solidFill>
                <a:srgbClr val="C00000"/>
              </a:solidFill>
            </a:endParaRPr>
          </a:p>
        </p:txBody>
      </p:sp>
    </p:spTree>
    <p:extLst>
      <p:ext uri="{BB962C8B-B14F-4D97-AF65-F5344CB8AC3E}">
        <p14:creationId xmlns:p14="http://schemas.microsoft.com/office/powerpoint/2010/main" val="2790617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solidFill>
        </p:spPr>
        <p:txBody>
          <a:bodyPr/>
          <a:lstStyle/>
          <a:p>
            <a:r>
              <a:rPr lang="fr-CA" dirty="0" smtClean="0"/>
              <a:t>MEDIA</a:t>
            </a:r>
            <a:endParaRPr lang="fr-CA" dirty="0"/>
          </a:p>
        </p:txBody>
      </p:sp>
      <p:sp>
        <p:nvSpPr>
          <p:cNvPr id="3" name="Espace réservé du contenu 2"/>
          <p:cNvSpPr>
            <a:spLocks noGrp="1"/>
          </p:cNvSpPr>
          <p:nvPr>
            <p:ph idx="1"/>
          </p:nvPr>
        </p:nvSpPr>
        <p:spPr>
          <a:xfrm>
            <a:off x="457200" y="1196752"/>
            <a:ext cx="8229600" cy="5616624"/>
          </a:xfrm>
          <a:solidFill>
            <a:schemeClr val="accent3">
              <a:lumMod val="40000"/>
              <a:lumOff val="60000"/>
            </a:schemeClr>
          </a:solidFill>
        </p:spPr>
        <p:txBody>
          <a:bodyPr>
            <a:normAutofit/>
          </a:bodyPr>
          <a:lstStyle/>
          <a:p>
            <a:r>
              <a:rPr lang="en-US" dirty="0"/>
              <a:t>May </a:t>
            </a:r>
            <a:r>
              <a:rPr lang="en-US" dirty="0" smtClean="0"/>
              <a:t>25, 2017: </a:t>
            </a:r>
            <a:r>
              <a:rPr lang="en-US" dirty="0"/>
              <a:t>The </a:t>
            </a:r>
            <a:r>
              <a:rPr lang="en-US" i="1" dirty="0"/>
              <a:t>Montreal </a:t>
            </a:r>
            <a:r>
              <a:rPr lang="en-US" i="1" dirty="0" smtClean="0"/>
              <a:t>Gazette</a:t>
            </a:r>
            <a:r>
              <a:rPr lang="en-US" dirty="0" smtClean="0"/>
              <a:t>: MUHC bickering leaves patients feeling caught in the middle.</a:t>
            </a:r>
          </a:p>
          <a:p>
            <a:r>
              <a:rPr lang="en-US" dirty="0" smtClean="0"/>
              <a:t>July 10, 2017</a:t>
            </a:r>
            <a:r>
              <a:rPr lang="en-US" dirty="0"/>
              <a:t>: The </a:t>
            </a:r>
            <a:r>
              <a:rPr lang="en-US" i="1" dirty="0"/>
              <a:t>Montreal Gazette</a:t>
            </a:r>
            <a:r>
              <a:rPr lang="en-US" dirty="0"/>
              <a:t>: </a:t>
            </a:r>
            <a:r>
              <a:rPr lang="en-US" dirty="0" smtClean="0"/>
              <a:t>Barrette in denial about patient suffering.</a:t>
            </a:r>
          </a:p>
          <a:p>
            <a:r>
              <a:rPr lang="fr-CA" dirty="0" err="1" smtClean="0"/>
              <a:t>January</a:t>
            </a:r>
            <a:r>
              <a:rPr lang="fr-CA" dirty="0" smtClean="0"/>
              <a:t> 24, 2018: </a:t>
            </a:r>
            <a:r>
              <a:rPr lang="fr-CA" i="1" dirty="0" smtClean="0"/>
              <a:t>La Presse:</a:t>
            </a:r>
            <a:r>
              <a:rPr lang="fr-CA" dirty="0" smtClean="0"/>
              <a:t> Enfants autochtone: une pratique d’évacuation « barbare ».</a:t>
            </a:r>
            <a:endParaRPr lang="en-US" dirty="0"/>
          </a:p>
        </p:txBody>
      </p:sp>
    </p:spTree>
    <p:extLst>
      <p:ext uri="{BB962C8B-B14F-4D97-AF65-F5344CB8AC3E}">
        <p14:creationId xmlns:p14="http://schemas.microsoft.com/office/powerpoint/2010/main" val="1747084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2">
              <a:lumMod val="50000"/>
            </a:schemeClr>
          </a:solidFill>
        </p:spPr>
        <p:txBody>
          <a:bodyPr/>
          <a:lstStyle/>
          <a:p>
            <a:r>
              <a:rPr lang="fr-CA" dirty="0" smtClean="0"/>
              <a:t>EXTRA MUROS</a:t>
            </a:r>
            <a:endParaRPr lang="fr-CA" dirty="0"/>
          </a:p>
        </p:txBody>
      </p:sp>
      <p:sp>
        <p:nvSpPr>
          <p:cNvPr id="3" name="Espace réservé du contenu 2"/>
          <p:cNvSpPr>
            <a:spLocks noGrp="1"/>
          </p:cNvSpPr>
          <p:nvPr>
            <p:ph idx="1"/>
          </p:nvPr>
        </p:nvSpPr>
        <p:spPr>
          <a:solidFill>
            <a:schemeClr val="bg2">
              <a:lumMod val="75000"/>
            </a:schemeClr>
          </a:solidFill>
        </p:spPr>
        <p:txBody>
          <a:bodyPr>
            <a:normAutofit/>
          </a:bodyPr>
          <a:lstStyle/>
          <a:p>
            <a:r>
              <a:rPr lang="fr-CA" i="1" dirty="0" smtClean="0">
                <a:solidFill>
                  <a:srgbClr val="000000"/>
                </a:solidFill>
              </a:rPr>
              <a:t>Conseil </a:t>
            </a:r>
            <a:r>
              <a:rPr lang="fr-CA" i="1" dirty="0">
                <a:solidFill>
                  <a:srgbClr val="000000"/>
                </a:solidFill>
              </a:rPr>
              <a:t>pour la protection des malades </a:t>
            </a:r>
            <a:r>
              <a:rPr lang="fr-CA" dirty="0">
                <a:solidFill>
                  <a:srgbClr val="000000"/>
                </a:solidFill>
              </a:rPr>
              <a:t>(CPM) </a:t>
            </a:r>
          </a:p>
          <a:p>
            <a:r>
              <a:rPr lang="en-US" dirty="0" smtClean="0">
                <a:solidFill>
                  <a:srgbClr val="000000"/>
                </a:solidFill>
              </a:rPr>
              <a:t>Strategy </a:t>
            </a:r>
            <a:r>
              <a:rPr lang="en-US" dirty="0">
                <a:solidFill>
                  <a:srgbClr val="000000"/>
                </a:solidFill>
              </a:rPr>
              <a:t>for Patient-Oriented Research (SPOR) (Canadian Institutes of Health Research) </a:t>
            </a:r>
            <a:endParaRPr lang="en-US" dirty="0" smtClean="0">
              <a:solidFill>
                <a:srgbClr val="000000"/>
              </a:solidFill>
            </a:endParaRPr>
          </a:p>
          <a:p>
            <a:r>
              <a:rPr lang="fr-CA" dirty="0" smtClean="0">
                <a:solidFill>
                  <a:srgbClr val="000000"/>
                </a:solidFill>
              </a:rPr>
              <a:t>Comité des Usagers du CHUM</a:t>
            </a:r>
            <a:endParaRPr lang="en-US" dirty="0">
              <a:solidFill>
                <a:srgbClr val="000000"/>
              </a:solidFill>
            </a:endParaRPr>
          </a:p>
        </p:txBody>
      </p:sp>
    </p:spTree>
    <p:extLst>
      <p:ext uri="{BB962C8B-B14F-4D97-AF65-F5344CB8AC3E}">
        <p14:creationId xmlns:p14="http://schemas.microsoft.com/office/powerpoint/2010/main" val="2751566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lumMod val="75000"/>
            </a:schemeClr>
          </a:solidFill>
        </p:spPr>
        <p:txBody>
          <a:bodyPr/>
          <a:lstStyle/>
          <a:p>
            <a:r>
              <a:rPr lang="fr-CA" dirty="0" smtClean="0"/>
              <a:t>FINANCIAL REPORT</a:t>
            </a:r>
            <a:endParaRPr lang="fr-CA" dirty="0"/>
          </a:p>
        </p:txBody>
      </p:sp>
      <p:sp>
        <p:nvSpPr>
          <p:cNvPr id="3" name="Espace réservé du texte 2"/>
          <p:cNvSpPr>
            <a:spLocks noGrp="1"/>
          </p:cNvSpPr>
          <p:nvPr>
            <p:ph type="body" idx="1"/>
          </p:nvPr>
        </p:nvSpPr>
        <p:spPr>
          <a:solidFill>
            <a:schemeClr val="accent6">
              <a:lumMod val="40000"/>
              <a:lumOff val="60000"/>
            </a:schemeClr>
          </a:solidFill>
        </p:spPr>
        <p:txBody>
          <a:bodyPr/>
          <a:lstStyle/>
          <a:p>
            <a:r>
              <a:rPr lang="fr-CA" dirty="0" smtClean="0"/>
              <a:t>REVENUE MSSS ALLOCATION</a:t>
            </a:r>
            <a:endParaRPr lang="fr-CA" dirty="0"/>
          </a:p>
        </p:txBody>
      </p:sp>
      <p:sp>
        <p:nvSpPr>
          <p:cNvPr id="4" name="Espace réservé du contenu 3"/>
          <p:cNvSpPr>
            <a:spLocks noGrp="1"/>
          </p:cNvSpPr>
          <p:nvPr>
            <p:ph sz="half" idx="2"/>
          </p:nvPr>
        </p:nvSpPr>
        <p:spPr>
          <a:xfrm>
            <a:off x="457200" y="2174874"/>
            <a:ext cx="4040188" cy="3918423"/>
          </a:xfrm>
          <a:solidFill>
            <a:schemeClr val="accent6">
              <a:lumMod val="60000"/>
              <a:lumOff val="40000"/>
            </a:schemeClr>
          </a:solidFill>
        </p:spPr>
        <p:txBody>
          <a:bodyPr>
            <a:normAutofit/>
          </a:bodyPr>
          <a:lstStyle/>
          <a:p>
            <a:r>
              <a:rPr lang="fr-CA" dirty="0" smtClean="0"/>
              <a:t>$80 000 CUC </a:t>
            </a:r>
          </a:p>
          <a:p>
            <a:r>
              <a:rPr lang="fr-CA" dirty="0" smtClean="0"/>
              <a:t>$  2 000 CHSLD </a:t>
            </a:r>
            <a:r>
              <a:rPr lang="fr-CA" dirty="0" err="1" smtClean="0"/>
              <a:t>Inpatients</a:t>
            </a:r>
            <a:endParaRPr lang="fr-CA" dirty="0" smtClean="0"/>
          </a:p>
          <a:p>
            <a:r>
              <a:rPr lang="fr-CA" dirty="0" smtClean="0"/>
              <a:t>$  8,446   </a:t>
            </a:r>
            <a:r>
              <a:rPr lang="fr-CA" dirty="0"/>
              <a:t>C</a:t>
            </a:r>
            <a:r>
              <a:rPr lang="fr-CA" dirty="0" smtClean="0"/>
              <a:t>arry </a:t>
            </a:r>
            <a:r>
              <a:rPr lang="fr-CA" dirty="0" err="1" smtClean="0"/>
              <a:t>forward</a:t>
            </a:r>
            <a:r>
              <a:rPr lang="fr-CA" dirty="0" smtClean="0"/>
              <a:t> </a:t>
            </a:r>
          </a:p>
          <a:p>
            <a:endParaRPr lang="fr-CA" dirty="0" smtClean="0"/>
          </a:p>
          <a:p>
            <a:endParaRPr lang="fr-CA" dirty="0"/>
          </a:p>
          <a:p>
            <a:r>
              <a:rPr lang="fr-CA" dirty="0" smtClean="0"/>
              <a:t>Total         $90,446</a:t>
            </a:r>
          </a:p>
          <a:p>
            <a:endParaRPr lang="fr-CA" dirty="0"/>
          </a:p>
          <a:p>
            <a:r>
              <a:rPr lang="fr-CA" dirty="0" smtClean="0"/>
              <a:t>SURPLUS </a:t>
            </a:r>
            <a:r>
              <a:rPr lang="fr-CA" u="sng" dirty="0" smtClean="0"/>
              <a:t>$3 252  </a:t>
            </a:r>
            <a:endParaRPr lang="fr-CA" u="sng" dirty="0"/>
          </a:p>
        </p:txBody>
      </p:sp>
      <p:sp>
        <p:nvSpPr>
          <p:cNvPr id="5" name="Espace réservé du texte 4"/>
          <p:cNvSpPr>
            <a:spLocks noGrp="1"/>
          </p:cNvSpPr>
          <p:nvPr>
            <p:ph type="body" sz="quarter" idx="3"/>
          </p:nvPr>
        </p:nvSpPr>
        <p:spPr>
          <a:solidFill>
            <a:schemeClr val="accent6">
              <a:lumMod val="40000"/>
              <a:lumOff val="60000"/>
            </a:schemeClr>
          </a:solidFill>
        </p:spPr>
        <p:txBody>
          <a:bodyPr/>
          <a:lstStyle/>
          <a:p>
            <a:r>
              <a:rPr lang="fr-CA" dirty="0" smtClean="0"/>
              <a:t>EXPENDITURE</a:t>
            </a:r>
            <a:endParaRPr lang="fr-CA" dirty="0"/>
          </a:p>
        </p:txBody>
      </p:sp>
      <p:sp>
        <p:nvSpPr>
          <p:cNvPr id="6" name="Espace réservé du contenu 5"/>
          <p:cNvSpPr>
            <a:spLocks noGrp="1"/>
          </p:cNvSpPr>
          <p:nvPr>
            <p:ph sz="quarter" idx="4"/>
          </p:nvPr>
        </p:nvSpPr>
        <p:spPr>
          <a:xfrm>
            <a:off x="4645025" y="2174875"/>
            <a:ext cx="4041775" cy="3918422"/>
          </a:xfrm>
          <a:solidFill>
            <a:schemeClr val="accent6">
              <a:lumMod val="60000"/>
              <a:lumOff val="40000"/>
            </a:schemeClr>
          </a:solidFill>
        </p:spPr>
        <p:txBody>
          <a:bodyPr>
            <a:normAutofit fontScale="92500"/>
          </a:bodyPr>
          <a:lstStyle/>
          <a:p>
            <a:r>
              <a:rPr lang="en-US" dirty="0" smtClean="0"/>
              <a:t>Salaries 		   $43,156</a:t>
            </a:r>
          </a:p>
          <a:p>
            <a:r>
              <a:rPr lang="en-US" dirty="0" smtClean="0"/>
              <a:t>Local  meetings &amp; conferences 	</a:t>
            </a:r>
            <a:r>
              <a:rPr lang="en-US" dirty="0"/>
              <a:t>		 </a:t>
            </a:r>
            <a:r>
              <a:rPr lang="en-US" dirty="0" smtClean="0"/>
              <a:t>  $12,036</a:t>
            </a:r>
            <a:endParaRPr lang="fr-CA" dirty="0" smtClean="0"/>
          </a:p>
          <a:p>
            <a:r>
              <a:rPr lang="fr-CA" dirty="0" err="1" smtClean="0"/>
              <a:t>External</a:t>
            </a:r>
            <a:r>
              <a:rPr lang="fr-CA" dirty="0" smtClean="0"/>
              <a:t> </a:t>
            </a:r>
            <a:r>
              <a:rPr lang="fr-CA" dirty="0" err="1"/>
              <a:t>conferences</a:t>
            </a:r>
            <a:r>
              <a:rPr lang="fr-CA" dirty="0"/>
              <a:t> </a:t>
            </a:r>
            <a:r>
              <a:rPr lang="fr-CA" dirty="0" smtClean="0"/>
              <a:t>  $19,901</a:t>
            </a:r>
            <a:endParaRPr lang="fr-CA" dirty="0"/>
          </a:p>
          <a:p>
            <a:r>
              <a:rPr lang="en-US" dirty="0" smtClean="0"/>
              <a:t>Printing, </a:t>
            </a:r>
            <a:r>
              <a:rPr lang="en-US" dirty="0"/>
              <a:t>graphics </a:t>
            </a:r>
            <a:r>
              <a:rPr lang="en-US" dirty="0" smtClean="0"/>
              <a:t>         $  9,226</a:t>
            </a:r>
          </a:p>
          <a:p>
            <a:r>
              <a:rPr lang="en-US" dirty="0" smtClean="0"/>
              <a:t>Services</a:t>
            </a:r>
            <a:r>
              <a:rPr lang="en-US" dirty="0"/>
              <a:t>, Fees </a:t>
            </a:r>
            <a:r>
              <a:rPr lang="en-US" dirty="0" smtClean="0"/>
              <a:t>	   $  </a:t>
            </a:r>
            <a:r>
              <a:rPr lang="en-US" dirty="0"/>
              <a:t> </a:t>
            </a:r>
            <a:r>
              <a:rPr lang="en-US" dirty="0" smtClean="0"/>
              <a:t>  500</a:t>
            </a:r>
            <a:endParaRPr lang="en-US" dirty="0"/>
          </a:p>
          <a:p>
            <a:pPr marL="0" indent="0">
              <a:buNone/>
            </a:pPr>
            <a:r>
              <a:rPr lang="en-US" dirty="0" smtClean="0"/>
              <a:t>Office supplies</a:t>
            </a:r>
            <a:r>
              <a:rPr lang="en-US" dirty="0"/>
              <a:t>, postage </a:t>
            </a:r>
            <a:r>
              <a:rPr lang="en-US" dirty="0" smtClean="0"/>
              <a:t>   $  2,375</a:t>
            </a:r>
          </a:p>
          <a:p>
            <a:pPr marL="0" indent="0" algn="r">
              <a:buNone/>
            </a:pPr>
            <a:endParaRPr lang="en-US" dirty="0" smtClean="0"/>
          </a:p>
          <a:p>
            <a:pPr marL="0" indent="0" algn="r">
              <a:buNone/>
            </a:pPr>
            <a:r>
              <a:rPr lang="en-US" dirty="0" smtClean="0"/>
              <a:t>Total                              $87 194</a:t>
            </a:r>
          </a:p>
          <a:p>
            <a:pPr marL="0" indent="0">
              <a:buNone/>
            </a:pPr>
            <a:endParaRPr lang="fr-CA" dirty="0" smtClean="0"/>
          </a:p>
          <a:p>
            <a:pPr marL="0" indent="0">
              <a:buNone/>
            </a:pPr>
            <a:endParaRPr lang="fr-CA" dirty="0"/>
          </a:p>
        </p:txBody>
      </p:sp>
    </p:spTree>
    <p:extLst>
      <p:ext uri="{BB962C8B-B14F-4D97-AF65-F5344CB8AC3E}">
        <p14:creationId xmlns:p14="http://schemas.microsoft.com/office/powerpoint/2010/main" val="390740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0" y="0"/>
            <a:ext cx="9144000" cy="6858000"/>
          </a:xfrm>
          <a:solidFill>
            <a:srgbClr val="92D050"/>
          </a:solidFill>
          <a:effectLst>
            <a:glow rad="101600">
              <a:schemeClr val="accent3">
                <a:lumMod val="50000"/>
                <a:alpha val="60000"/>
              </a:schemeClr>
            </a:glow>
          </a:effectLst>
          <a:scene3d>
            <a:camera prst="orthographicFront"/>
            <a:lightRig rig="threePt" dir="t"/>
          </a:scene3d>
          <a:sp3d>
            <a:bevelT w="114300" prst="artDeco"/>
          </a:sp3d>
        </p:spPr>
        <p:txBody>
          <a:bodyPr>
            <a:normAutofit/>
          </a:bodyPr>
          <a:lstStyle/>
          <a:p>
            <a:r>
              <a:rPr lang="fr-CA" sz="8800" dirty="0" smtClean="0"/>
              <a:t>MERCI!</a:t>
            </a:r>
            <a:r>
              <a:rPr lang="fr-CA" sz="6000" dirty="0" smtClean="0"/>
              <a:t> </a:t>
            </a:r>
            <a:endParaRPr lang="fr-CA" sz="6000" dirty="0"/>
          </a:p>
        </p:txBody>
      </p:sp>
    </p:spTree>
    <p:extLst>
      <p:ext uri="{BB962C8B-B14F-4D97-AF65-F5344CB8AC3E}">
        <p14:creationId xmlns:p14="http://schemas.microsoft.com/office/powerpoint/2010/main" val="2671691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4227" y="731520"/>
            <a:ext cx="8361050" cy="310896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Cambria"/>
                <a:ea typeface="+mj-ea"/>
                <a:cs typeface="Cambria"/>
              </a:defRPr>
            </a:lvl1pPr>
          </a:lstStyle>
          <a:p>
            <a:pPr marL="517525" indent="-517525"/>
            <a:r>
              <a:rPr lang="fr-CA" sz="3200" b="1" dirty="0" smtClean="0">
                <a:latin typeface="Cambria" panose="02040503050406030204" pitchFamily="18" charset="0"/>
                <a:ea typeface="ＭＳ Ｐゴシック" charset="-128"/>
                <a:cs typeface="Arial"/>
              </a:rPr>
              <a:t>6.4	</a:t>
            </a:r>
            <a:r>
              <a:rPr lang="fr-CA" sz="3200" b="1" dirty="0" err="1" smtClean="0">
                <a:latin typeface="Cambria" panose="02040503050406030204" pitchFamily="18" charset="0"/>
                <a:ea typeface="ＭＳ Ｐゴシック" charset="-128"/>
                <a:cs typeface="Arial"/>
              </a:rPr>
              <a:t>Research</a:t>
            </a:r>
            <a:r>
              <a:rPr lang="fr-CA" sz="3200" b="1" dirty="0" smtClean="0">
                <a:latin typeface="Cambria" panose="02040503050406030204" pitchFamily="18" charset="0"/>
                <a:ea typeface="ＭＳ Ｐゴシック" charset="-128"/>
                <a:cs typeface="Arial"/>
              </a:rPr>
              <a:t> Update</a:t>
            </a:r>
          </a:p>
          <a:p>
            <a:pPr marL="517525" indent="-517525"/>
            <a:endParaRPr lang="fr-CA" sz="3200" b="1" dirty="0">
              <a:latin typeface="Cambria" panose="02040503050406030204" pitchFamily="18" charset="0"/>
              <a:ea typeface="ＭＳ Ｐゴシック" charset="-128"/>
              <a:cs typeface="Arial"/>
            </a:endParaRPr>
          </a:p>
          <a:p>
            <a:pPr marL="517525" indent="-517525"/>
            <a:r>
              <a:rPr lang="fr-CA" sz="3200" b="1" dirty="0" smtClean="0">
                <a:latin typeface="Cambria" panose="02040503050406030204" pitchFamily="18" charset="0"/>
                <a:ea typeface="ＭＳ Ｐゴシック" charset="-128"/>
                <a:cs typeface="Arial"/>
              </a:rPr>
              <a:t>		</a:t>
            </a:r>
            <a:endParaRPr lang="fr-CA" sz="3200" b="1" dirty="0">
              <a:latin typeface="Cambria" panose="02040503050406030204" pitchFamily="18" charset="0"/>
              <a:ea typeface="ＭＳ Ｐゴシック" charset="-128"/>
              <a:cs typeface="Arial"/>
            </a:endParaRPr>
          </a:p>
          <a:p>
            <a:pPr marL="517525" indent="-517525"/>
            <a:r>
              <a:rPr lang="fr-CA" sz="3200" b="1" dirty="0" smtClean="0">
                <a:latin typeface="Cambria" panose="02040503050406030204" pitchFamily="18" charset="0"/>
                <a:ea typeface="ＭＳ Ｐゴシック" charset="-128"/>
                <a:cs typeface="Arial"/>
              </a:rPr>
              <a:t>		Dr. Bruce Mazer,</a:t>
            </a:r>
            <a:r>
              <a:rPr lang="en-US" sz="3200" dirty="0"/>
              <a:t> </a:t>
            </a:r>
            <a:r>
              <a:rPr lang="en-US" sz="3200" dirty="0" smtClean="0"/>
              <a:t>MD</a:t>
            </a:r>
          </a:p>
          <a:p>
            <a:pPr marL="517525" indent="-517525"/>
            <a:r>
              <a:rPr lang="en-US" sz="3200" dirty="0"/>
              <a:t>	</a:t>
            </a:r>
            <a:r>
              <a:rPr lang="en-US" sz="3200" dirty="0" smtClean="0"/>
              <a:t>	Executive </a:t>
            </a:r>
            <a:r>
              <a:rPr lang="en-US" sz="3200" dirty="0"/>
              <a:t>Director &amp; </a:t>
            </a:r>
            <a:r>
              <a:rPr lang="en-US" sz="3200" dirty="0" smtClean="0"/>
              <a:t>CSO (Interim)</a:t>
            </a:r>
          </a:p>
          <a:p>
            <a:pPr marL="517525" indent="-517525"/>
            <a:r>
              <a:rPr lang="en-US" sz="3200" dirty="0"/>
              <a:t>	</a:t>
            </a:r>
            <a:r>
              <a:rPr lang="en-US" sz="3200" dirty="0" smtClean="0"/>
              <a:t>	RI-MUHC</a:t>
            </a:r>
            <a:endParaRPr lang="en-US" sz="3200" b="1" dirty="0">
              <a:latin typeface="Cambria" panose="02040503050406030204" pitchFamily="18" charset="0"/>
              <a:ea typeface="ＭＳ Ｐゴシック" charset="-128"/>
              <a:cs typeface="Arial"/>
            </a:endParaRPr>
          </a:p>
        </p:txBody>
      </p:sp>
      <p:sp>
        <p:nvSpPr>
          <p:cNvPr id="5" name="Slide Number Placeholder 4"/>
          <p:cNvSpPr>
            <a:spLocks noGrp="1"/>
          </p:cNvSpPr>
          <p:nvPr>
            <p:ph type="sldNum" sz="quarter" idx="12"/>
          </p:nvPr>
        </p:nvSpPr>
        <p:spPr/>
        <p:txBody>
          <a:bodyPr/>
          <a:lstStyle/>
          <a:p>
            <a:fld id="{DB3024E8-6FF9-F643-BEEA-233C8CF4255D}" type="slidenum">
              <a:rPr lang="en-US" smtClean="0"/>
              <a:t>34</a:t>
            </a:fld>
            <a:endParaRPr lang="en-US"/>
          </a:p>
        </p:txBody>
      </p:sp>
    </p:spTree>
    <p:extLst>
      <p:ext uri="{BB962C8B-B14F-4D97-AF65-F5344CB8AC3E}">
        <p14:creationId xmlns:p14="http://schemas.microsoft.com/office/powerpoint/2010/main" val="792307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194654" y="2716529"/>
            <a:ext cx="822961" cy="1113757"/>
            <a:chOff x="10631422" y="4952390"/>
            <a:chExt cx="1032114" cy="1016813"/>
          </a:xfrm>
        </p:grpSpPr>
        <p:sp>
          <p:nvSpPr>
            <p:cNvPr id="13" name="Oval 12"/>
            <p:cNvSpPr/>
            <p:nvPr/>
          </p:nvSpPr>
          <p:spPr>
            <a:xfrm>
              <a:off x="10631422" y="4952390"/>
              <a:ext cx="1032114" cy="1016813"/>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p:nvSpPr>
          <p:spPr>
            <a:xfrm rot="20207123">
              <a:off x="10631422" y="5016061"/>
              <a:ext cx="941223" cy="842961"/>
            </a:xfrm>
            <a:prstGeom prst="rect">
              <a:avLst/>
            </a:prstGeom>
            <a:noFill/>
          </p:spPr>
          <p:txBody>
            <a:bodyPr wrap="square" rtlCol="0">
              <a:spAutoFit/>
            </a:bodyPr>
            <a:lstStyle/>
            <a:p>
              <a:pPr algn="ctr" defTabSz="914400"/>
              <a:r>
                <a:rPr lang="en-US" b="1" dirty="0" smtClean="0">
                  <a:solidFill>
                    <a:prstClr val="white"/>
                  </a:solidFill>
                </a:rPr>
                <a:t>#1 IN QUEBEC</a:t>
              </a:r>
              <a:endParaRPr lang="en-US" b="1" dirty="0">
                <a:solidFill>
                  <a:prstClr val="white"/>
                </a:solidFill>
              </a:endParaRPr>
            </a:p>
          </p:txBody>
        </p:sp>
      </p:grpSp>
      <p:sp>
        <p:nvSpPr>
          <p:cNvPr id="5" name="Content Placeholder 4"/>
          <p:cNvSpPr>
            <a:spLocks noGrp="1"/>
          </p:cNvSpPr>
          <p:nvPr>
            <p:ph idx="1"/>
          </p:nvPr>
        </p:nvSpPr>
        <p:spPr>
          <a:xfrm>
            <a:off x="129092" y="358495"/>
            <a:ext cx="7358708" cy="6063821"/>
          </a:xfrm>
        </p:spPr>
        <p:txBody>
          <a:bodyPr>
            <a:noAutofit/>
          </a:bodyPr>
          <a:lstStyle/>
          <a:p>
            <a:pPr>
              <a:spcBef>
                <a:spcPts val="800"/>
              </a:spcBef>
              <a:buFont typeface="Arial" panose="020B0604020202020204" pitchFamily="34" charset="0"/>
              <a:buChar char="•"/>
            </a:pPr>
            <a:r>
              <a:rPr lang="en-US" sz="2600" dirty="0" smtClean="0">
                <a:hlinkClick r:id="rId2"/>
              </a:rPr>
              <a:t>Top 40 Research Hospitals</a:t>
            </a:r>
            <a:r>
              <a:rPr lang="en-US" sz="2600" dirty="0" smtClean="0"/>
              <a:t> Results 2018 </a:t>
            </a:r>
          </a:p>
          <a:p>
            <a:pPr>
              <a:spcBef>
                <a:spcPts val="800"/>
              </a:spcBef>
              <a:buFont typeface="Arial" panose="020B0604020202020204" pitchFamily="34" charset="0"/>
              <a:buChar char="•"/>
            </a:pPr>
            <a:r>
              <a:rPr lang="en-US" sz="2600" dirty="0">
                <a:hlinkClick r:id="rId3"/>
              </a:rPr>
              <a:t>Trottier Webster </a:t>
            </a:r>
            <a:r>
              <a:rPr lang="en-US" sz="2600" dirty="0"/>
              <a:t>Innovation </a:t>
            </a:r>
            <a:r>
              <a:rPr lang="en-US" sz="2600" dirty="0" smtClean="0"/>
              <a:t>Grants </a:t>
            </a:r>
            <a:r>
              <a:rPr lang="en-US" sz="2600" dirty="0"/>
              <a:t>announcement</a:t>
            </a:r>
          </a:p>
          <a:p>
            <a:pPr>
              <a:spcBef>
                <a:spcPts val="800"/>
              </a:spcBef>
              <a:buFont typeface="Arial" panose="020B0604020202020204" pitchFamily="34" charset="0"/>
              <a:buChar char="•"/>
            </a:pPr>
            <a:r>
              <a:rPr lang="en-US" sz="2600" dirty="0" smtClean="0"/>
              <a:t>Successful </a:t>
            </a:r>
            <a:r>
              <a:rPr lang="en-US" sz="2600" dirty="0" err="1" smtClean="0"/>
              <a:t>Cruess</a:t>
            </a:r>
            <a:r>
              <a:rPr lang="en-US" sz="2600" dirty="0" smtClean="0"/>
              <a:t> Campaign</a:t>
            </a:r>
          </a:p>
          <a:p>
            <a:pPr>
              <a:spcBef>
                <a:spcPts val="800"/>
              </a:spcBef>
              <a:buFont typeface="Arial" panose="020B0604020202020204" pitchFamily="34" charset="0"/>
              <a:buChar char="•"/>
            </a:pPr>
            <a:r>
              <a:rPr lang="en-US" sz="2600" dirty="0" smtClean="0">
                <a:hlinkClick r:id="rId4"/>
              </a:rPr>
              <a:t>Dr N. Jabado</a:t>
            </a:r>
            <a:r>
              <a:rPr lang="en-US" sz="2600" dirty="0"/>
              <a:t>: </a:t>
            </a:r>
            <a:r>
              <a:rPr lang="en-US" sz="2600" dirty="0" smtClean="0"/>
              <a:t>Discovery of Tim-3 Molecule </a:t>
            </a:r>
            <a:r>
              <a:rPr lang="en-US" sz="2600" dirty="0"/>
              <a:t>in Immune System </a:t>
            </a:r>
            <a:r>
              <a:rPr lang="en-US" sz="2600" dirty="0" smtClean="0"/>
              <a:t>Regulation</a:t>
            </a:r>
          </a:p>
          <a:p>
            <a:pPr>
              <a:spcBef>
                <a:spcPts val="800"/>
              </a:spcBef>
              <a:buFont typeface="Arial" panose="020B0604020202020204" pitchFamily="34" charset="0"/>
              <a:buChar char="•"/>
            </a:pPr>
            <a:r>
              <a:rPr lang="en-US" sz="2600" dirty="0" smtClean="0">
                <a:hlinkClick r:id="rId5"/>
              </a:rPr>
              <a:t>Dr N. Pai</a:t>
            </a:r>
            <a:r>
              <a:rPr lang="en-US" sz="2600" dirty="0" smtClean="0"/>
              <a:t>: Development of app for HIV self-testing in Canada</a:t>
            </a:r>
          </a:p>
          <a:p>
            <a:pPr>
              <a:spcBef>
                <a:spcPts val="800"/>
              </a:spcBef>
              <a:buFont typeface="Arial" panose="020B0604020202020204" pitchFamily="34" charset="0"/>
              <a:buChar char="•"/>
            </a:pPr>
            <a:r>
              <a:rPr lang="en-US" sz="2600" dirty="0" smtClean="0">
                <a:hlinkClick r:id="rId6"/>
              </a:rPr>
              <a:t>Dr G. </a:t>
            </a:r>
            <a:r>
              <a:rPr lang="en-US" sz="2600" dirty="0" err="1" smtClean="0">
                <a:hlinkClick r:id="rId6"/>
              </a:rPr>
              <a:t>Gobbi</a:t>
            </a:r>
            <a:r>
              <a:rPr lang="en-US" sz="2600" dirty="0" smtClean="0"/>
              <a:t>: Pain relief without the high</a:t>
            </a:r>
          </a:p>
          <a:p>
            <a:pPr>
              <a:spcBef>
                <a:spcPts val="800"/>
              </a:spcBef>
              <a:buFont typeface="Arial" panose="020B0604020202020204" pitchFamily="34" charset="0"/>
              <a:buChar char="•"/>
            </a:pPr>
            <a:r>
              <a:rPr lang="en-US" sz="2600" dirty="0" smtClean="0">
                <a:hlinkClick r:id="rId7"/>
              </a:rPr>
              <a:t>Dr R. Slim</a:t>
            </a:r>
            <a:r>
              <a:rPr lang="en-US" sz="2600" dirty="0" smtClean="0"/>
              <a:t>: </a:t>
            </a:r>
            <a:r>
              <a:rPr lang="en-CA" sz="2600" dirty="0" smtClean="0"/>
              <a:t>Identification of </a:t>
            </a:r>
            <a:r>
              <a:rPr lang="en-CA" sz="2600" dirty="0"/>
              <a:t>new genetic causes linked to abnormal pregnancies and miscarriages</a:t>
            </a:r>
            <a:endParaRPr lang="en-US" sz="2600" dirty="0" smtClean="0"/>
          </a:p>
          <a:p>
            <a:pPr>
              <a:spcBef>
                <a:spcPts val="800"/>
              </a:spcBef>
              <a:buFont typeface="Arial" panose="020B0604020202020204" pitchFamily="34" charset="0"/>
              <a:buChar char="•"/>
            </a:pPr>
            <a:r>
              <a:rPr lang="en-US" sz="2600" dirty="0" smtClean="0">
                <a:hlinkClick r:id="rId8"/>
              </a:rPr>
              <a:t>Dr D. van Meyel</a:t>
            </a:r>
            <a:r>
              <a:rPr lang="en-US" sz="2600" dirty="0" smtClean="0"/>
              <a:t>: New mechanism for sleep regulation found in fruit flies </a:t>
            </a:r>
          </a:p>
          <a:p>
            <a:pPr>
              <a:spcBef>
                <a:spcPts val="800"/>
              </a:spcBef>
              <a:buFont typeface="Arial" panose="020B0604020202020204" pitchFamily="34" charset="0"/>
              <a:buChar char="•"/>
            </a:pPr>
            <a:r>
              <a:rPr lang="en-US" sz="2600" dirty="0" err="1" smtClean="0">
                <a:hlinkClick r:id="rId9"/>
              </a:rPr>
              <a:t>Drs</a:t>
            </a:r>
            <a:r>
              <a:rPr lang="en-US" sz="2600" dirty="0" smtClean="0">
                <a:hlinkClick r:id="rId9"/>
              </a:rPr>
              <a:t> A. </a:t>
            </a:r>
            <a:r>
              <a:rPr lang="en-US" sz="2600" dirty="0" err="1" smtClean="0">
                <a:hlinkClick r:id="rId9"/>
              </a:rPr>
              <a:t>Daftary</a:t>
            </a:r>
            <a:r>
              <a:rPr lang="en-US" sz="2600" dirty="0" smtClean="0">
                <a:hlinkClick r:id="rId9"/>
              </a:rPr>
              <a:t>, T. Gyorkos, N. Pai</a:t>
            </a:r>
            <a:r>
              <a:rPr lang="en-US" sz="2600" dirty="0" smtClean="0"/>
              <a:t>: Named first </a:t>
            </a:r>
            <a:r>
              <a:rPr lang="en-US" sz="2600" dirty="0"/>
              <a:t>Canadian women </a:t>
            </a:r>
            <a:r>
              <a:rPr lang="en-US" sz="2600" dirty="0" smtClean="0"/>
              <a:t>in international </a:t>
            </a:r>
            <a:r>
              <a:rPr lang="en-US" sz="2600" dirty="0"/>
              <a:t>G</a:t>
            </a:r>
            <a:r>
              <a:rPr lang="en-US" sz="2600" dirty="0" smtClean="0"/>
              <a:t>lobal </a:t>
            </a:r>
            <a:r>
              <a:rPr lang="en-US" sz="2600" dirty="0"/>
              <a:t>H</a:t>
            </a:r>
            <a:r>
              <a:rPr lang="en-US" sz="2600" dirty="0" smtClean="0"/>
              <a:t>ealth </a:t>
            </a:r>
            <a:r>
              <a:rPr lang="en-US" sz="2600" dirty="0"/>
              <a:t>list</a:t>
            </a:r>
            <a:r>
              <a:rPr lang="en-US" sz="2600" dirty="0" smtClean="0"/>
              <a:t> </a:t>
            </a:r>
            <a:endParaRPr lang="en-US" sz="2600" dirty="0"/>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9443" y="1602356"/>
            <a:ext cx="949148" cy="1455933"/>
          </a:xfrm>
          <a:prstGeom prst="rect">
            <a:avLst/>
          </a:prstGeom>
        </p:spPr>
      </p:pic>
      <p:pic>
        <p:nvPicPr>
          <p:cNvPr id="3" name="Picture 2"/>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7664504" y="3927706"/>
            <a:ext cx="1398339" cy="1311727"/>
          </a:xfrm>
          <a:prstGeom prst="rect">
            <a:avLst/>
          </a:prstGeom>
        </p:spPr>
      </p:pic>
      <p:pic>
        <p:nvPicPr>
          <p:cNvPr id="4" name="Picture 3"/>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7664504" y="5385439"/>
            <a:ext cx="1398339" cy="1163289"/>
          </a:xfrm>
          <a:prstGeom prst="rect">
            <a:avLst/>
          </a:prstGeom>
        </p:spPr>
      </p:pic>
    </p:spTree>
    <p:extLst>
      <p:ext uri="{BB962C8B-B14F-4D97-AF65-F5344CB8AC3E}">
        <p14:creationId xmlns:p14="http://schemas.microsoft.com/office/powerpoint/2010/main" val="31994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422343"/>
            <a:ext cx="6858000" cy="966778"/>
          </a:xfrm>
        </p:spPr>
        <p:txBody>
          <a:bodyPr>
            <a:normAutofit/>
          </a:bodyPr>
          <a:lstStyle/>
          <a:p>
            <a:r>
              <a:rPr lang="en-US" dirty="0" smtClean="0"/>
              <a:t>Thank You!</a:t>
            </a:r>
            <a:endParaRPr lang="en-US" dirty="0"/>
          </a:p>
        </p:txBody>
      </p:sp>
    </p:spTree>
    <p:extLst>
      <p:ext uri="{BB962C8B-B14F-4D97-AF65-F5344CB8AC3E}">
        <p14:creationId xmlns:p14="http://schemas.microsoft.com/office/powerpoint/2010/main" val="3216520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custDataLst>
              <p:tags r:id="rId1"/>
            </p:custDataLst>
          </p:nvPr>
        </p:nvSpPr>
        <p:spPr bwMode="auto">
          <a:xfrm>
            <a:off x="562708" y="1986015"/>
            <a:ext cx="8065477" cy="242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lnSpc>
                <a:spcPct val="80000"/>
              </a:lnSpc>
              <a:spcBef>
                <a:spcPct val="0"/>
              </a:spcBef>
              <a:spcAft>
                <a:spcPct val="0"/>
              </a:spcAft>
              <a:defRPr sz="3600" b="1" kern="1200">
                <a:solidFill>
                  <a:schemeClr val="bg1"/>
                </a:solidFill>
                <a:latin typeface="Arial"/>
                <a:ea typeface="ＭＳ Ｐゴシック" charset="-128"/>
                <a:cs typeface="Arial"/>
              </a:defRPr>
            </a:lvl1pPr>
            <a:lvl2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2pPr>
            <a:lvl3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3pPr>
            <a:lvl4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4pPr>
            <a:lvl5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5pPr>
            <a:lvl6pPr marL="4572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6pPr>
            <a:lvl7pPr marL="9144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7pPr>
            <a:lvl8pPr marL="13716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8pPr>
            <a:lvl9pPr marL="18288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9pPr>
          </a:lstStyle>
          <a:p>
            <a:pPr>
              <a:lnSpc>
                <a:spcPct val="110000"/>
              </a:lnSpc>
            </a:pPr>
            <a:endParaRPr lang="en-CA" dirty="0" smtClean="0">
              <a:solidFill>
                <a:schemeClr val="tx1"/>
              </a:solidFill>
              <a:latin typeface="Cambria" panose="02040503050406030204" pitchFamily="18" charset="0"/>
            </a:endParaRPr>
          </a:p>
          <a:p>
            <a:pPr algn="ctr">
              <a:lnSpc>
                <a:spcPct val="110000"/>
              </a:lnSpc>
            </a:pPr>
            <a:r>
              <a:rPr lang="en-CA" dirty="0">
                <a:solidFill>
                  <a:schemeClr val="tx1"/>
                </a:solidFill>
                <a:latin typeface="Cambria" panose="02040503050406030204" pitchFamily="18" charset="0"/>
              </a:rPr>
              <a:t>7</a:t>
            </a:r>
            <a:r>
              <a:rPr lang="en-CA" dirty="0" smtClean="0">
                <a:solidFill>
                  <a:schemeClr val="tx1"/>
                </a:solidFill>
                <a:latin typeface="Cambria" panose="02040503050406030204" pitchFamily="18" charset="0"/>
              </a:rPr>
              <a:t>.		</a:t>
            </a:r>
            <a:r>
              <a:rPr lang="en-CA" dirty="0" err="1" smtClean="0">
                <a:solidFill>
                  <a:schemeClr val="tx1"/>
                </a:solidFill>
                <a:latin typeface="Cambria" panose="02040503050406030204" pitchFamily="18" charset="0"/>
              </a:rPr>
              <a:t>Varia</a:t>
            </a:r>
            <a:endParaRPr lang="en-CA" sz="2400" dirty="0" smtClean="0">
              <a:solidFill>
                <a:schemeClr val="tx1"/>
              </a:solidFill>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DB3024E8-6FF9-F643-BEEA-233C8CF4255D}" type="slidenum">
              <a:rPr lang="en-US" smtClean="0"/>
              <a:t>37</a:t>
            </a:fld>
            <a:endParaRPr lang="en-US"/>
          </a:p>
        </p:txBody>
      </p:sp>
    </p:spTree>
    <p:extLst>
      <p:ext uri="{BB962C8B-B14F-4D97-AF65-F5344CB8AC3E}">
        <p14:creationId xmlns:p14="http://schemas.microsoft.com/office/powerpoint/2010/main" val="3994669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custDataLst>
              <p:tags r:id="rId1"/>
            </p:custDataLst>
          </p:nvPr>
        </p:nvSpPr>
        <p:spPr bwMode="auto">
          <a:xfrm>
            <a:off x="562708" y="1863186"/>
            <a:ext cx="8065477" cy="413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lnSpc>
                <a:spcPct val="80000"/>
              </a:lnSpc>
              <a:spcBef>
                <a:spcPct val="0"/>
              </a:spcBef>
              <a:spcAft>
                <a:spcPct val="0"/>
              </a:spcAft>
              <a:defRPr sz="3600" b="1" kern="1200">
                <a:solidFill>
                  <a:schemeClr val="bg1"/>
                </a:solidFill>
                <a:latin typeface="Arial"/>
                <a:ea typeface="ＭＳ Ｐゴシック" charset="-128"/>
                <a:cs typeface="Arial"/>
              </a:defRPr>
            </a:lvl1pPr>
            <a:lvl2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2pPr>
            <a:lvl3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3pPr>
            <a:lvl4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4pPr>
            <a:lvl5pPr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5pPr>
            <a:lvl6pPr marL="4572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6pPr>
            <a:lvl7pPr marL="9144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7pPr>
            <a:lvl8pPr marL="13716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8pPr>
            <a:lvl9pPr marL="1828800" algn="l" defTabSz="457200" rtl="0" eaLnBrk="1" fontAlgn="base" hangingPunct="1">
              <a:lnSpc>
                <a:spcPct val="80000"/>
              </a:lnSpc>
              <a:spcBef>
                <a:spcPct val="0"/>
              </a:spcBef>
              <a:spcAft>
                <a:spcPct val="0"/>
              </a:spcAft>
              <a:defRPr sz="3400" b="1">
                <a:solidFill>
                  <a:schemeClr val="bg1"/>
                </a:solidFill>
                <a:latin typeface="Arial" charset="0"/>
                <a:ea typeface="ＭＳ Ｐゴシック" charset="-128"/>
              </a:defRPr>
            </a:lvl9pPr>
          </a:lstStyle>
          <a:p>
            <a:pPr lvl="0" fontAlgn="auto">
              <a:lnSpc>
                <a:spcPct val="110000"/>
              </a:lnSpc>
              <a:spcBef>
                <a:spcPts val="0"/>
              </a:spcBef>
              <a:spcAft>
                <a:spcPts val="0"/>
              </a:spcAft>
            </a:pPr>
            <a:r>
              <a:rPr lang="en-CA" dirty="0" err="1">
                <a:solidFill>
                  <a:prstClr val="black"/>
                </a:solidFill>
                <a:latin typeface="Cambria" panose="02040503050406030204" pitchFamily="18" charset="0"/>
                <a:ea typeface="Cambria Math" panose="02040503050406030204" pitchFamily="18" charset="0"/>
                <a:cs typeface="+mn-cs"/>
              </a:rPr>
              <a:t>Vos</a:t>
            </a:r>
            <a:r>
              <a:rPr lang="en-CA" dirty="0">
                <a:solidFill>
                  <a:prstClr val="black"/>
                </a:solidFill>
                <a:latin typeface="Cambria" panose="02040503050406030204" pitchFamily="18" charset="0"/>
                <a:ea typeface="Cambria Math" panose="02040503050406030204" pitchFamily="18" charset="0"/>
                <a:cs typeface="+mn-cs"/>
              </a:rPr>
              <a:t> </a:t>
            </a:r>
            <a:r>
              <a:rPr lang="en-CA" dirty="0" err="1">
                <a:solidFill>
                  <a:prstClr val="black"/>
                </a:solidFill>
                <a:latin typeface="Cambria" panose="02040503050406030204" pitchFamily="18" charset="0"/>
                <a:ea typeface="Cambria Math" panose="02040503050406030204" pitchFamily="18" charset="0"/>
                <a:cs typeface="+mn-cs"/>
              </a:rPr>
              <a:t>hôpitaux</a:t>
            </a:r>
            <a:r>
              <a:rPr lang="en-CA" dirty="0">
                <a:solidFill>
                  <a:prstClr val="black"/>
                </a:solidFill>
                <a:latin typeface="Cambria" panose="02040503050406030204" pitchFamily="18" charset="0"/>
                <a:ea typeface="Cambria Math" panose="02040503050406030204" pitchFamily="18" charset="0"/>
                <a:cs typeface="+mn-cs"/>
              </a:rPr>
              <a:t>, </a:t>
            </a:r>
            <a:r>
              <a:rPr lang="en-CA" dirty="0" err="1">
                <a:solidFill>
                  <a:prstClr val="black"/>
                </a:solidFill>
                <a:latin typeface="Cambria" panose="02040503050406030204" pitchFamily="18" charset="0"/>
                <a:ea typeface="Cambria Math" panose="02040503050406030204" pitchFamily="18" charset="0"/>
                <a:cs typeface="+mn-cs"/>
              </a:rPr>
              <a:t>Vos</a:t>
            </a:r>
            <a:r>
              <a:rPr lang="en-CA" dirty="0">
                <a:solidFill>
                  <a:prstClr val="black"/>
                </a:solidFill>
                <a:latin typeface="Cambria" panose="02040503050406030204" pitchFamily="18" charset="0"/>
                <a:ea typeface="Cambria Math" panose="02040503050406030204" pitchFamily="18" charset="0"/>
                <a:cs typeface="+mn-cs"/>
              </a:rPr>
              <a:t> questions</a:t>
            </a:r>
          </a:p>
          <a:p>
            <a:pPr lvl="0" fontAlgn="auto">
              <a:lnSpc>
                <a:spcPct val="110000"/>
              </a:lnSpc>
              <a:spcBef>
                <a:spcPts val="0"/>
              </a:spcBef>
              <a:spcAft>
                <a:spcPts val="0"/>
              </a:spcAft>
            </a:pPr>
            <a:r>
              <a:rPr lang="en-US" sz="2400" b="0" dirty="0">
                <a:solidFill>
                  <a:prstClr val="black"/>
                </a:solidFill>
                <a:latin typeface="Cambria" panose="02040503050406030204" pitchFamily="18" charset="0"/>
                <a:ea typeface="Cambria Math" panose="02040503050406030204" pitchFamily="18" charset="0"/>
                <a:cs typeface="+mn-cs"/>
                <a:hlinkClick r:id="rId4"/>
              </a:rPr>
              <a:t>https://cusm.ca/questions/form/vos-h%C3%B4pitaux-vos-questions</a:t>
            </a:r>
            <a:r>
              <a:rPr lang="en-CA" sz="2400" b="0" dirty="0">
                <a:solidFill>
                  <a:prstClr val="black"/>
                </a:solidFill>
                <a:latin typeface="Cambria" panose="02040503050406030204" pitchFamily="18" charset="0"/>
                <a:ea typeface="Cambria Math" panose="02040503050406030204" pitchFamily="18" charset="0"/>
                <a:cs typeface="+mn-cs"/>
              </a:rPr>
              <a:t> </a:t>
            </a:r>
          </a:p>
          <a:p>
            <a:pPr lvl="0" fontAlgn="auto">
              <a:lnSpc>
                <a:spcPct val="110000"/>
              </a:lnSpc>
              <a:spcBef>
                <a:spcPts val="0"/>
              </a:spcBef>
              <a:spcAft>
                <a:spcPts val="0"/>
              </a:spcAft>
            </a:pPr>
            <a:endParaRPr lang="en-CA" sz="3200" b="0" dirty="0">
              <a:solidFill>
                <a:prstClr val="black"/>
              </a:solidFill>
              <a:latin typeface="Cambria" panose="02040503050406030204" pitchFamily="18" charset="0"/>
              <a:ea typeface="Cambria Math" panose="02040503050406030204" pitchFamily="18" charset="0"/>
              <a:cs typeface="+mn-cs"/>
            </a:endParaRPr>
          </a:p>
          <a:p>
            <a:pPr lvl="0" fontAlgn="auto">
              <a:lnSpc>
                <a:spcPct val="110000"/>
              </a:lnSpc>
              <a:spcBef>
                <a:spcPts val="0"/>
              </a:spcBef>
              <a:spcAft>
                <a:spcPts val="0"/>
              </a:spcAft>
            </a:pPr>
            <a:r>
              <a:rPr lang="en-CA" dirty="0">
                <a:solidFill>
                  <a:prstClr val="black"/>
                </a:solidFill>
                <a:latin typeface="Cambria" panose="02040503050406030204" pitchFamily="18" charset="0"/>
                <a:ea typeface="Cambria Math" panose="02040503050406030204" pitchFamily="18" charset="0"/>
                <a:cs typeface="+mn-cs"/>
              </a:rPr>
              <a:t>Your Hospital, Your Questions</a:t>
            </a:r>
          </a:p>
          <a:p>
            <a:pPr lvl="0" fontAlgn="auto">
              <a:lnSpc>
                <a:spcPct val="110000"/>
              </a:lnSpc>
              <a:spcBef>
                <a:spcPts val="0"/>
              </a:spcBef>
              <a:spcAft>
                <a:spcPts val="0"/>
              </a:spcAft>
            </a:pPr>
            <a:r>
              <a:rPr lang="en-US" sz="2400" b="0" dirty="0">
                <a:solidFill>
                  <a:prstClr val="black"/>
                </a:solidFill>
                <a:latin typeface="Cambria" panose="02040503050406030204" pitchFamily="18" charset="0"/>
                <a:ea typeface="Cambria Math" panose="02040503050406030204" pitchFamily="18" charset="0"/>
                <a:cs typeface="+mn-cs"/>
                <a:hlinkClick r:id="rId5"/>
              </a:rPr>
              <a:t>https://muhc.ca/questions/form/your-hospitals-your-your-questions </a:t>
            </a:r>
            <a:endParaRPr lang="en-CA" sz="2400" b="0" dirty="0">
              <a:solidFill>
                <a:prstClr val="black"/>
              </a:solidFill>
              <a:latin typeface="Cambria" panose="02040503050406030204" pitchFamily="18" charset="0"/>
              <a:ea typeface="Cambria Math" panose="02040503050406030204" pitchFamily="18" charset="0"/>
              <a:cs typeface="+mn-cs"/>
            </a:endParaRPr>
          </a:p>
        </p:txBody>
      </p:sp>
      <p:sp>
        <p:nvSpPr>
          <p:cNvPr id="3" name="Slide Number Placeholder 2"/>
          <p:cNvSpPr>
            <a:spLocks noGrp="1"/>
          </p:cNvSpPr>
          <p:nvPr>
            <p:ph type="sldNum" sz="quarter" idx="12"/>
          </p:nvPr>
        </p:nvSpPr>
        <p:spPr/>
        <p:txBody>
          <a:bodyPr/>
          <a:lstStyle/>
          <a:p>
            <a:fld id="{DB3024E8-6FF9-F643-BEEA-233C8CF4255D}" type="slidenum">
              <a:rPr lang="en-US" smtClean="0"/>
              <a:t>38</a:t>
            </a:fld>
            <a:endParaRPr lang="en-US"/>
          </a:p>
        </p:txBody>
      </p:sp>
    </p:spTree>
    <p:extLst>
      <p:ext uri="{BB962C8B-B14F-4D97-AF65-F5344CB8AC3E}">
        <p14:creationId xmlns:p14="http://schemas.microsoft.com/office/powerpoint/2010/main" val="2759850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b="1" dirty="0" smtClean="0">
              <a:latin typeface="Cambria" panose="02040503050406030204" pitchFamily="18" charset="0"/>
            </a:endParaRPr>
          </a:p>
          <a:p>
            <a:endParaRPr lang="en-CA" b="1" dirty="0">
              <a:latin typeface="Cambria" panose="02040503050406030204" pitchFamily="18" charset="0"/>
            </a:endParaRPr>
          </a:p>
          <a:p>
            <a:pPr marL="0" indent="0" algn="ctr">
              <a:buNone/>
            </a:pPr>
            <a:r>
              <a:rPr lang="en-CA" sz="3600" b="1" dirty="0" smtClean="0">
                <a:latin typeface="Cambria" panose="02040503050406030204" pitchFamily="18" charset="0"/>
              </a:rPr>
              <a:t>8.</a:t>
            </a:r>
            <a:r>
              <a:rPr lang="en-CA" sz="3600" b="1" dirty="0">
                <a:latin typeface="Cambria" panose="02040503050406030204" pitchFamily="18" charset="0"/>
              </a:rPr>
              <a:t>		</a:t>
            </a:r>
            <a:r>
              <a:rPr lang="en-CA" sz="3600" b="1" dirty="0" smtClean="0">
                <a:latin typeface="Cambria" panose="02040503050406030204" pitchFamily="18" charset="0"/>
              </a:rPr>
              <a:t>Question Period</a:t>
            </a:r>
            <a:endParaRPr lang="en-CA" sz="3600" b="1" dirty="0">
              <a:latin typeface="Cambria" panose="02040503050406030204" pitchFamily="18" charset="0"/>
            </a:endParaRPr>
          </a:p>
          <a:p>
            <a:endParaRPr lang="en-US" dirty="0"/>
          </a:p>
        </p:txBody>
      </p:sp>
      <p:sp>
        <p:nvSpPr>
          <p:cNvPr id="4" name="Slide Number Placeholder 3"/>
          <p:cNvSpPr>
            <a:spLocks noGrp="1"/>
          </p:cNvSpPr>
          <p:nvPr>
            <p:ph type="sldNum" sz="quarter" idx="12"/>
          </p:nvPr>
        </p:nvSpPr>
        <p:spPr/>
        <p:txBody>
          <a:bodyPr/>
          <a:lstStyle/>
          <a:p>
            <a:fld id="{DB3024E8-6FF9-F643-BEEA-233C8CF4255D}" type="slidenum">
              <a:rPr lang="en-US" smtClean="0"/>
              <a:t>39</a:t>
            </a:fld>
            <a:endParaRPr lang="en-US"/>
          </a:p>
        </p:txBody>
      </p:sp>
    </p:spTree>
    <p:extLst>
      <p:ext uri="{BB962C8B-B14F-4D97-AF65-F5344CB8AC3E}">
        <p14:creationId xmlns:p14="http://schemas.microsoft.com/office/powerpoint/2010/main" val="172253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74" y="829596"/>
            <a:ext cx="8138026" cy="770603"/>
          </a:xfrm>
        </p:spPr>
        <p:txBody>
          <a:bodyPr>
            <a:normAutofit/>
          </a:bodyPr>
          <a:lstStyle/>
          <a:p>
            <a:pPr algn="ctr"/>
            <a:r>
              <a:rPr lang="fr-CA" sz="2000" b="1" dirty="0" smtClean="0">
                <a:solidFill>
                  <a:srgbClr val="C00000"/>
                </a:solidFill>
              </a:rPr>
              <a:t> </a:t>
            </a:r>
            <a:endParaRPr lang="en-US" sz="2000" b="1" dirty="0">
              <a:solidFill>
                <a:srgbClr val="C00000"/>
              </a:solidFill>
            </a:endParaRPr>
          </a:p>
        </p:txBody>
      </p:sp>
      <p:sp>
        <p:nvSpPr>
          <p:cNvPr id="4" name="Title 1"/>
          <p:cNvSpPr txBox="1">
            <a:spLocks/>
          </p:cNvSpPr>
          <p:nvPr/>
        </p:nvSpPr>
        <p:spPr>
          <a:xfrm>
            <a:off x="548774" y="1173852"/>
            <a:ext cx="8595226" cy="545207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Cambria"/>
                <a:ea typeface="+mj-ea"/>
                <a:cs typeface="Cambria"/>
              </a:defRPr>
            </a:lvl1pPr>
          </a:lstStyle>
          <a:p>
            <a:pPr marL="517525" indent="-517525"/>
            <a:r>
              <a:rPr lang="fr-CA" sz="3200" b="1" dirty="0" smtClean="0">
                <a:latin typeface="Cambria" panose="02040503050406030204" pitchFamily="18" charset="0"/>
                <a:ea typeface="ＭＳ Ｐゴシック" charset="-128"/>
                <a:cs typeface="Arial"/>
              </a:rPr>
              <a:t>6.2	</a:t>
            </a:r>
            <a:r>
              <a:rPr lang="en-US" sz="3200" b="1" dirty="0" smtClean="0"/>
              <a:t>The </a:t>
            </a:r>
            <a:r>
              <a:rPr lang="en-US" sz="3200" b="1" dirty="0"/>
              <a:t>Mental Health Mission: </a:t>
            </a:r>
            <a:endParaRPr lang="en-US" sz="3200" b="1" dirty="0" smtClean="0"/>
          </a:p>
          <a:p>
            <a:pPr marL="517525" indent="-517525"/>
            <a:endParaRPr lang="en-US" sz="3200" b="1" dirty="0" smtClean="0"/>
          </a:p>
          <a:p>
            <a:pPr marL="517525" indent="-517525"/>
            <a:r>
              <a:rPr lang="en-US" sz="3200" b="1" dirty="0" smtClean="0"/>
              <a:t>		</a:t>
            </a:r>
            <a:r>
              <a:rPr lang="en-US" sz="3200" b="1" i="1" dirty="0" smtClean="0"/>
              <a:t>Past</a:t>
            </a:r>
            <a:r>
              <a:rPr lang="en-US" sz="3200" b="1" i="1" dirty="0"/>
              <a:t>, </a:t>
            </a:r>
            <a:r>
              <a:rPr lang="en-US" sz="3200" b="1" i="1" dirty="0" smtClean="0"/>
              <a:t>present </a:t>
            </a:r>
            <a:r>
              <a:rPr lang="en-US" sz="3200" b="1" i="1" dirty="0"/>
              <a:t>and future</a:t>
            </a:r>
            <a:r>
              <a:rPr lang="en-US" sz="3200" dirty="0"/>
              <a:t/>
            </a:r>
            <a:br>
              <a:rPr lang="en-US" sz="3200" dirty="0"/>
            </a:br>
            <a:r>
              <a:rPr lang="en-US" sz="3200" dirty="0"/>
              <a:t/>
            </a:r>
            <a:br>
              <a:rPr lang="en-US" sz="3200" dirty="0"/>
            </a:br>
            <a:r>
              <a:rPr lang="en-US" sz="3200" dirty="0" smtClean="0"/>
              <a:t> 	</a:t>
            </a:r>
            <a:r>
              <a:rPr lang="en-US" sz="3200" b="1" dirty="0" smtClean="0"/>
              <a:t>Dr</a:t>
            </a:r>
            <a:r>
              <a:rPr lang="en-US" sz="3200" b="1" dirty="0"/>
              <a:t>. Nadia </a:t>
            </a:r>
            <a:r>
              <a:rPr lang="en-US" sz="3200" b="1" dirty="0" err="1" smtClean="0"/>
              <a:t>Szkrumelak</a:t>
            </a:r>
            <a:endParaRPr lang="en-US" sz="3200" b="1" dirty="0" smtClean="0"/>
          </a:p>
          <a:p>
            <a:pPr marL="517525" indent="-517525"/>
            <a:r>
              <a:rPr lang="en-US" sz="3200" dirty="0"/>
              <a:t>	</a:t>
            </a:r>
            <a:r>
              <a:rPr lang="en-US" sz="3200" dirty="0" smtClean="0"/>
              <a:t>	</a:t>
            </a:r>
            <a:r>
              <a:rPr lang="en-US" sz="2600" dirty="0"/>
              <a:t>Psychiatrist-in-Chief of the Mental Health </a:t>
            </a:r>
            <a:r>
              <a:rPr lang="en-US" sz="2600" dirty="0" smtClean="0"/>
              <a:t>Mission</a:t>
            </a:r>
          </a:p>
          <a:p>
            <a:pPr marL="517525" indent="-517525"/>
            <a:endParaRPr lang="en-US" sz="3200" b="1" dirty="0"/>
          </a:p>
          <a:p>
            <a:pPr marL="517525" indent="-517525"/>
            <a:r>
              <a:rPr lang="en-US" sz="3200" b="1" dirty="0" smtClean="0"/>
              <a:t>		Antoinette </a:t>
            </a:r>
            <a:r>
              <a:rPr lang="en-US" sz="3200" b="1" dirty="0"/>
              <a:t>Di </a:t>
            </a:r>
            <a:r>
              <a:rPr lang="en-US" sz="3200" b="1" dirty="0" smtClean="0"/>
              <a:t>Re</a:t>
            </a:r>
          </a:p>
          <a:p>
            <a:pPr marL="517525" indent="-517525"/>
            <a:r>
              <a:rPr lang="fr-CA" sz="3200" b="1" dirty="0">
                <a:latin typeface="Cambria" panose="02040503050406030204" pitchFamily="18" charset="0"/>
                <a:ea typeface="ＭＳ Ｐゴシック" charset="-128"/>
                <a:cs typeface="Arial"/>
              </a:rPr>
              <a:t>	</a:t>
            </a:r>
            <a:r>
              <a:rPr lang="fr-CA" sz="3200" b="1" dirty="0" smtClean="0">
                <a:latin typeface="Cambria" panose="02040503050406030204" pitchFamily="18" charset="0"/>
                <a:ea typeface="ＭＳ Ｐゴシック" charset="-128"/>
                <a:cs typeface="Arial"/>
              </a:rPr>
              <a:t>	</a:t>
            </a:r>
            <a:r>
              <a:rPr lang="fr-CA" sz="2600" dirty="0" err="1"/>
              <a:t>Director</a:t>
            </a:r>
            <a:r>
              <a:rPr lang="fr-CA" sz="2600" dirty="0"/>
              <a:t>, </a:t>
            </a:r>
            <a:r>
              <a:rPr lang="fr-CA" sz="2600" dirty="0" err="1"/>
              <a:t>Multidisciplinary</a:t>
            </a:r>
            <a:r>
              <a:rPr lang="fr-CA" sz="2600" dirty="0"/>
              <a:t> Services (</a:t>
            </a:r>
            <a:r>
              <a:rPr lang="fr-CA" sz="2600" dirty="0" err="1"/>
              <a:t>adult</a:t>
            </a:r>
            <a:r>
              <a:rPr lang="fr-CA" sz="2600" dirty="0"/>
              <a:t> sites), </a:t>
            </a:r>
            <a:r>
              <a:rPr lang="fr-CA" sz="2600" dirty="0" smtClean="0"/>
              <a:t>	Mental </a:t>
            </a:r>
            <a:r>
              <a:rPr lang="fr-CA" sz="2600" dirty="0" err="1"/>
              <a:t>Health</a:t>
            </a:r>
            <a:r>
              <a:rPr lang="fr-CA" sz="2600" dirty="0"/>
              <a:t> Mission and Patient </a:t>
            </a:r>
            <a:r>
              <a:rPr lang="fr-CA" sz="2600" dirty="0" err="1"/>
              <a:t>Trajectory</a:t>
            </a:r>
            <a:r>
              <a:rPr lang="fr-CA" sz="2600" dirty="0"/>
              <a:t> </a:t>
            </a:r>
            <a:r>
              <a:rPr lang="fr-CA" sz="2600" dirty="0" smtClean="0"/>
              <a:t>	NSA/SAPA</a:t>
            </a:r>
            <a:endParaRPr lang="fr-CA" sz="2600" dirty="0"/>
          </a:p>
          <a:p>
            <a:pPr marL="517525" indent="-517525"/>
            <a:endParaRPr lang="en-US" sz="2800" dirty="0">
              <a:latin typeface="Cambria" panose="02040503050406030204" pitchFamily="18" charset="0"/>
              <a:ea typeface="ＭＳ Ｐゴシック" charset="-128"/>
              <a:cs typeface="Arial"/>
            </a:endParaRPr>
          </a:p>
        </p:txBody>
      </p:sp>
      <p:sp>
        <p:nvSpPr>
          <p:cNvPr id="5" name="Slide Number Placeholder 4"/>
          <p:cNvSpPr>
            <a:spLocks noGrp="1"/>
          </p:cNvSpPr>
          <p:nvPr>
            <p:ph type="sldNum" sz="quarter" idx="12"/>
          </p:nvPr>
        </p:nvSpPr>
        <p:spPr/>
        <p:txBody>
          <a:bodyPr/>
          <a:lstStyle/>
          <a:p>
            <a:fld id="{DB3024E8-6FF9-F643-BEEA-233C8CF4255D}" type="slidenum">
              <a:rPr lang="en-US" smtClean="0"/>
              <a:t>4</a:t>
            </a:fld>
            <a:endParaRPr lang="en-US" dirty="0"/>
          </a:p>
        </p:txBody>
      </p:sp>
    </p:spTree>
    <p:extLst>
      <p:ext uri="{BB962C8B-B14F-4D97-AF65-F5344CB8AC3E}">
        <p14:creationId xmlns:p14="http://schemas.microsoft.com/office/powerpoint/2010/main" val="4054756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b="1" dirty="0" smtClean="0">
              <a:latin typeface="Cambria" panose="02040503050406030204" pitchFamily="18" charset="0"/>
            </a:endParaRPr>
          </a:p>
          <a:p>
            <a:endParaRPr lang="en-CA" b="1" dirty="0">
              <a:latin typeface="Cambria" panose="02040503050406030204" pitchFamily="18" charset="0"/>
            </a:endParaRPr>
          </a:p>
          <a:p>
            <a:pPr marL="0" indent="0" algn="ctr">
              <a:buNone/>
            </a:pPr>
            <a:r>
              <a:rPr lang="en-CA" sz="3600" b="1" dirty="0">
                <a:latin typeface="Cambria" panose="02040503050406030204" pitchFamily="18" charset="0"/>
              </a:rPr>
              <a:t>9</a:t>
            </a:r>
            <a:r>
              <a:rPr lang="en-CA" sz="3600" b="1" dirty="0" smtClean="0">
                <a:latin typeface="Cambria" panose="02040503050406030204" pitchFamily="18" charset="0"/>
              </a:rPr>
              <a:t>.</a:t>
            </a:r>
            <a:r>
              <a:rPr lang="en-CA" sz="3600" b="1" dirty="0">
                <a:latin typeface="Cambria" panose="02040503050406030204" pitchFamily="18" charset="0"/>
              </a:rPr>
              <a:t>		</a:t>
            </a:r>
            <a:r>
              <a:rPr lang="en-CA" sz="3600" b="1" dirty="0" smtClean="0">
                <a:latin typeface="Cambria" panose="02040503050406030204" pitchFamily="18" charset="0"/>
              </a:rPr>
              <a:t>Termination</a:t>
            </a:r>
            <a:endParaRPr lang="en-US" dirty="0"/>
          </a:p>
        </p:txBody>
      </p:sp>
      <p:sp>
        <p:nvSpPr>
          <p:cNvPr id="4" name="Slide Number Placeholder 3"/>
          <p:cNvSpPr>
            <a:spLocks noGrp="1"/>
          </p:cNvSpPr>
          <p:nvPr>
            <p:ph type="sldNum" sz="quarter" idx="12"/>
          </p:nvPr>
        </p:nvSpPr>
        <p:spPr/>
        <p:txBody>
          <a:bodyPr/>
          <a:lstStyle/>
          <a:p>
            <a:fld id="{DB3024E8-6FF9-F643-BEEA-233C8CF4255D}" type="slidenum">
              <a:rPr lang="en-US" smtClean="0"/>
              <a:t>40</a:t>
            </a:fld>
            <a:endParaRPr lang="en-US"/>
          </a:p>
        </p:txBody>
      </p:sp>
    </p:spTree>
    <p:extLst>
      <p:ext uri="{BB962C8B-B14F-4D97-AF65-F5344CB8AC3E}">
        <p14:creationId xmlns:p14="http://schemas.microsoft.com/office/powerpoint/2010/main" val="15207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Outline of Presentation</a:t>
            </a:r>
            <a:endParaRPr lang="en-US" dirty="0">
              <a:solidFill>
                <a:schemeClr val="accent2"/>
              </a:solidFill>
            </a:endParaRPr>
          </a:p>
        </p:txBody>
      </p:sp>
      <p:sp>
        <p:nvSpPr>
          <p:cNvPr id="3" name="Content Placeholder 2"/>
          <p:cNvSpPr>
            <a:spLocks noGrp="1"/>
          </p:cNvSpPr>
          <p:nvPr>
            <p:ph idx="1"/>
          </p:nvPr>
        </p:nvSpPr>
        <p:spPr/>
        <p:txBody>
          <a:bodyPr>
            <a:normAutofit fontScale="92500"/>
          </a:bodyPr>
          <a:lstStyle/>
          <a:p>
            <a:r>
              <a:rPr lang="en-US" dirty="0" smtClean="0"/>
              <a:t>Our Mission trajectory</a:t>
            </a:r>
          </a:p>
          <a:p>
            <a:pPr marL="114300" indent="0">
              <a:buNone/>
            </a:pPr>
            <a:endParaRPr lang="en-US" dirty="0" smtClean="0"/>
          </a:p>
          <a:p>
            <a:r>
              <a:rPr lang="en-US" dirty="0" smtClean="0"/>
              <a:t>Who is the Mental Health Mission</a:t>
            </a:r>
          </a:p>
          <a:p>
            <a:pPr marL="114300" indent="0">
              <a:buNone/>
            </a:pPr>
            <a:endParaRPr lang="en-US" dirty="0" smtClean="0"/>
          </a:p>
          <a:p>
            <a:r>
              <a:rPr lang="en-US" dirty="0" smtClean="0"/>
              <a:t>Portrait of the Mission and challenges</a:t>
            </a:r>
          </a:p>
          <a:p>
            <a:endParaRPr lang="en-US" dirty="0"/>
          </a:p>
          <a:p>
            <a:r>
              <a:rPr lang="en-US" dirty="0" smtClean="0"/>
              <a:t>Quality activities</a:t>
            </a:r>
          </a:p>
          <a:p>
            <a:endParaRPr lang="en-US" dirty="0"/>
          </a:p>
          <a:p>
            <a:r>
              <a:rPr lang="en-US" dirty="0" smtClean="0"/>
              <a:t>Priorities 2018 to 2020</a:t>
            </a:r>
          </a:p>
          <a:p>
            <a:endParaRPr lang="en-US" dirty="0" smtClean="0"/>
          </a:p>
          <a:p>
            <a:r>
              <a:rPr lang="en-US" dirty="0" smtClean="0"/>
              <a:t>Conclusion</a:t>
            </a:r>
          </a:p>
          <a:p>
            <a:pPr marL="114300" indent="0">
              <a:buNone/>
            </a:pPr>
            <a:endParaRPr lang="en-US" dirty="0" smtClean="0"/>
          </a:p>
          <a:p>
            <a:r>
              <a:rPr lang="en-US" dirty="0" smtClean="0"/>
              <a:t>Questions</a:t>
            </a:r>
          </a:p>
        </p:txBody>
      </p:sp>
    </p:spTree>
    <p:extLst>
      <p:ext uri="{BB962C8B-B14F-4D97-AF65-F5344CB8AC3E}">
        <p14:creationId xmlns:p14="http://schemas.microsoft.com/office/powerpoint/2010/main" val="1213365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lstStyle/>
          <a:p>
            <a:r>
              <a:rPr lang="en-US" dirty="0">
                <a:solidFill>
                  <a:srgbClr val="C00000"/>
                </a:solidFill>
              </a:rPr>
              <a:t>Our Mission Trajectory</a:t>
            </a:r>
            <a:endParaRPr lang="en-CA" dirty="0">
              <a:solidFill>
                <a:srgbClr val="C00000"/>
              </a:solidFill>
            </a:endParaRPr>
          </a:p>
        </p:txBody>
      </p:sp>
      <p:sp>
        <p:nvSpPr>
          <p:cNvPr id="3" name="Content Placeholder 2"/>
          <p:cNvSpPr>
            <a:spLocks noGrp="1"/>
          </p:cNvSpPr>
          <p:nvPr>
            <p:ph idx="1"/>
          </p:nvPr>
        </p:nvSpPr>
        <p:spPr>
          <a:xfrm>
            <a:off x="395536" y="1124744"/>
            <a:ext cx="8136904" cy="5768639"/>
          </a:xfrm>
        </p:spPr>
        <p:txBody>
          <a:bodyPr>
            <a:noAutofit/>
          </a:bodyPr>
          <a:lstStyle/>
          <a:p>
            <a:pPr marL="114300" indent="0">
              <a:buNone/>
            </a:pPr>
            <a:r>
              <a:rPr lang="en-US" sz="2800" dirty="0">
                <a:solidFill>
                  <a:srgbClr val="0070C0"/>
                </a:solidFill>
              </a:rPr>
              <a:t>2007:  </a:t>
            </a:r>
            <a:r>
              <a:rPr lang="en-US" sz="2800" dirty="0" smtClean="0">
                <a:solidFill>
                  <a:srgbClr val="0070C0"/>
                </a:solidFill>
              </a:rPr>
              <a:t> </a:t>
            </a:r>
            <a:r>
              <a:rPr lang="en-US" sz="2800" dirty="0"/>
              <a:t>M</a:t>
            </a:r>
            <a:r>
              <a:rPr lang="en-US" sz="2800" dirty="0" smtClean="0"/>
              <a:t>erger </a:t>
            </a:r>
            <a:r>
              <a:rPr lang="en-US" sz="2800" dirty="0"/>
              <a:t>of </a:t>
            </a:r>
            <a:r>
              <a:rPr lang="en-US" sz="2800" dirty="0" smtClean="0"/>
              <a:t>ambulatory services (AMI &amp; MGH)</a:t>
            </a:r>
          </a:p>
          <a:p>
            <a:pPr marL="114300" indent="0">
              <a:buNone/>
            </a:pPr>
            <a:endParaRPr lang="en-US" sz="2800" dirty="0"/>
          </a:p>
          <a:p>
            <a:pPr marL="114300" indent="0">
              <a:buNone/>
            </a:pPr>
            <a:r>
              <a:rPr lang="en-US" sz="2800" dirty="0">
                <a:solidFill>
                  <a:srgbClr val="0070C0"/>
                </a:solidFill>
              </a:rPr>
              <a:t>2012:  </a:t>
            </a:r>
            <a:r>
              <a:rPr lang="en-US" sz="2800" dirty="0"/>
              <a:t>Merger of In-Patient </a:t>
            </a:r>
            <a:r>
              <a:rPr lang="en-US" sz="2800" dirty="0" smtClean="0"/>
              <a:t>Units (AMI &amp; MGH)</a:t>
            </a:r>
          </a:p>
          <a:p>
            <a:pPr lvl="3"/>
            <a:r>
              <a:rPr lang="en-US" sz="2000" dirty="0" smtClean="0"/>
              <a:t>From 93 to 49 beds in total</a:t>
            </a:r>
          </a:p>
          <a:p>
            <a:pPr marL="114300" indent="0">
              <a:buNone/>
            </a:pPr>
            <a:r>
              <a:rPr lang="en-US" sz="2800" dirty="0"/>
              <a:t>	</a:t>
            </a:r>
            <a:r>
              <a:rPr lang="en-US" sz="2800" dirty="0" smtClean="0"/>
              <a:t> 	</a:t>
            </a:r>
            <a:endParaRPr lang="en-US" sz="2800" dirty="0"/>
          </a:p>
          <a:p>
            <a:pPr marL="114300" indent="0">
              <a:buNone/>
            </a:pPr>
            <a:r>
              <a:rPr lang="en-US" sz="2800" dirty="0" smtClean="0">
                <a:solidFill>
                  <a:srgbClr val="0070C0"/>
                </a:solidFill>
              </a:rPr>
              <a:t>2015:  </a:t>
            </a:r>
            <a:r>
              <a:rPr lang="en-US" sz="2800" dirty="0" smtClean="0"/>
              <a:t>Emergency Psychiatry Unit and BIU (MGH) </a:t>
            </a:r>
          </a:p>
          <a:p>
            <a:pPr lvl="3"/>
            <a:r>
              <a:rPr lang="en-US" sz="2000" dirty="0" smtClean="0"/>
              <a:t>42 beds</a:t>
            </a:r>
          </a:p>
          <a:p>
            <a:pPr marL="114300" indent="0">
              <a:buNone/>
            </a:pPr>
            <a:endParaRPr lang="en-US" sz="2800" dirty="0" smtClean="0">
              <a:solidFill>
                <a:srgbClr val="0070C0"/>
              </a:solidFill>
            </a:endParaRPr>
          </a:p>
          <a:p>
            <a:pPr marL="114300" indent="0">
              <a:buNone/>
            </a:pPr>
            <a:r>
              <a:rPr lang="en-US" sz="2800" dirty="0" smtClean="0">
                <a:solidFill>
                  <a:srgbClr val="0070C0"/>
                </a:solidFill>
              </a:rPr>
              <a:t>2018:  </a:t>
            </a:r>
            <a:r>
              <a:rPr lang="en-US" sz="2800" dirty="0" smtClean="0"/>
              <a:t>In-Patient unit down to 40 beds + 6 beds BIU</a:t>
            </a:r>
          </a:p>
          <a:p>
            <a:pPr marL="114300" indent="0">
              <a:buNone/>
            </a:pPr>
            <a:r>
              <a:rPr lang="en-US" sz="2800" dirty="0" smtClean="0">
                <a:solidFill>
                  <a:srgbClr val="0070C0"/>
                </a:solidFill>
              </a:rPr>
              <a:t>To come: </a:t>
            </a:r>
            <a:r>
              <a:rPr lang="en-US" sz="2800" dirty="0" smtClean="0"/>
              <a:t>Consolidation of Mental Health services at the MGH site</a:t>
            </a:r>
          </a:p>
          <a:p>
            <a:pPr marL="114300" indent="0">
              <a:buNone/>
            </a:pPr>
            <a:r>
              <a:rPr lang="en-US" sz="3200" dirty="0"/>
              <a:t> </a:t>
            </a:r>
            <a:r>
              <a:rPr lang="en-US" sz="3200" dirty="0" smtClean="0"/>
              <a:t>   </a:t>
            </a:r>
            <a:endParaRPr lang="en-US" sz="3200" dirty="0" smtClean="0">
              <a:solidFill>
                <a:schemeClr val="accent1"/>
              </a:solidFill>
            </a:endParaRPr>
          </a:p>
          <a:p>
            <a:pPr marL="114300" indent="0">
              <a:buNone/>
            </a:pPr>
            <a:endParaRPr lang="en-US" sz="3200" dirty="0" smtClean="0">
              <a:solidFill>
                <a:schemeClr val="bg2"/>
              </a:solidFill>
            </a:endParaRPr>
          </a:p>
          <a:p>
            <a:pPr marL="114300" indent="0">
              <a:buNone/>
            </a:pPr>
            <a:endParaRPr lang="en-US" sz="3200" dirty="0" smtClean="0"/>
          </a:p>
          <a:p>
            <a:pPr marL="114300" indent="0">
              <a:buNone/>
            </a:pPr>
            <a:r>
              <a:rPr lang="en-US" sz="3600" dirty="0" smtClean="0"/>
              <a:t>             </a:t>
            </a:r>
            <a:endParaRPr lang="en-US" sz="3600" dirty="0"/>
          </a:p>
          <a:p>
            <a:pPr marL="114300" indent="0">
              <a:buNone/>
            </a:pPr>
            <a:endParaRPr lang="en-CA" sz="3600" dirty="0"/>
          </a:p>
        </p:txBody>
      </p:sp>
    </p:spTree>
    <p:extLst>
      <p:ext uri="{BB962C8B-B14F-4D97-AF65-F5344CB8AC3E}">
        <p14:creationId xmlns:p14="http://schemas.microsoft.com/office/powerpoint/2010/main" val="206713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620000" cy="1143000"/>
          </a:xfrm>
        </p:spPr>
        <p:txBody>
          <a:bodyPr/>
          <a:lstStyle/>
          <a:p>
            <a:r>
              <a:rPr lang="fr-CA" dirty="0" smtClean="0">
                <a:solidFill>
                  <a:srgbClr val="C00000"/>
                </a:solidFill>
              </a:rPr>
              <a:t>Our MH Continuum of Service</a:t>
            </a:r>
            <a:endParaRPr lang="fr-CA"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29713"/>
            <a:ext cx="8208912" cy="558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80112" y="2780928"/>
            <a:ext cx="576064" cy="338554"/>
          </a:xfrm>
          <a:prstGeom prst="rect">
            <a:avLst/>
          </a:prstGeom>
          <a:solidFill>
            <a:srgbClr val="92D050"/>
          </a:solidFill>
          <a:ln>
            <a:solidFill>
              <a:schemeClr val="tx1"/>
            </a:solidFill>
          </a:ln>
        </p:spPr>
        <p:txBody>
          <a:bodyPr wrap="square" rtlCol="0">
            <a:spAutoFit/>
          </a:bodyPr>
          <a:lstStyle/>
          <a:p>
            <a:pPr defTabSz="914400"/>
            <a:r>
              <a:rPr lang="en-US" sz="800" dirty="0" smtClean="0">
                <a:solidFill>
                  <a:prstClr val="black"/>
                </a:solidFill>
              </a:rPr>
              <a:t>SIM team</a:t>
            </a:r>
            <a:endParaRPr lang="en-US" sz="800" dirty="0">
              <a:solidFill>
                <a:prstClr val="black"/>
              </a:solidFill>
            </a:endParaRPr>
          </a:p>
        </p:txBody>
      </p:sp>
    </p:spTree>
    <p:extLst>
      <p:ext uri="{BB962C8B-B14F-4D97-AF65-F5344CB8AC3E}">
        <p14:creationId xmlns:p14="http://schemas.microsoft.com/office/powerpoint/2010/main" val="285082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24936" cy="1143000"/>
          </a:xfrm>
        </p:spPr>
        <p:txBody>
          <a:bodyPr/>
          <a:lstStyle/>
          <a:p>
            <a:r>
              <a:rPr lang="en-US" sz="4000" dirty="0" smtClean="0">
                <a:solidFill>
                  <a:srgbClr val="C00000"/>
                </a:solidFill>
              </a:rPr>
              <a:t>Mental Health Mission Structure</a:t>
            </a:r>
            <a:endParaRPr lang="en-US" sz="4000" dirty="0">
              <a:solidFill>
                <a:srgbClr val="C0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17526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33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C00000"/>
                </a:solidFill>
              </a:rPr>
              <a:t>Mental Health Mission</a:t>
            </a:r>
            <a:endParaRPr lang="en-US" dirty="0">
              <a:solidFill>
                <a:srgbClr val="C00000"/>
              </a:solidFill>
            </a:endParaRPr>
          </a:p>
        </p:txBody>
      </p:sp>
      <p:sp>
        <p:nvSpPr>
          <p:cNvPr id="18434" name="Content Placeholder 2"/>
          <p:cNvSpPr>
            <a:spLocks noGrp="1"/>
          </p:cNvSpPr>
          <p:nvPr>
            <p:ph idx="1"/>
          </p:nvPr>
        </p:nvSpPr>
        <p:spPr>
          <a:xfrm>
            <a:off x="107504" y="1412776"/>
            <a:ext cx="7989887" cy="4800600"/>
          </a:xfrm>
        </p:spPr>
        <p:txBody>
          <a:bodyPr/>
          <a:lstStyle/>
          <a:p>
            <a:pPr marL="114300" indent="0" eaLnBrk="1" hangingPunct="1">
              <a:lnSpc>
                <a:spcPct val="80000"/>
              </a:lnSpc>
              <a:buFont typeface="Arial" charset="0"/>
              <a:buNone/>
            </a:pPr>
            <a:r>
              <a:rPr lang="en-US" sz="2800" b="1" dirty="0" smtClean="0">
                <a:solidFill>
                  <a:srgbClr val="C00000"/>
                </a:solidFill>
              </a:rPr>
              <a:t>Ambulatory services</a:t>
            </a:r>
          </a:p>
          <a:p>
            <a:pPr marL="114300" indent="0" eaLnBrk="1" hangingPunct="1">
              <a:lnSpc>
                <a:spcPct val="80000"/>
              </a:lnSpc>
            </a:pPr>
            <a:endParaRPr lang="en-US" dirty="0" smtClean="0"/>
          </a:p>
          <a:p>
            <a:pPr marL="114300" indent="0" eaLnBrk="1" hangingPunct="1">
              <a:lnSpc>
                <a:spcPct val="80000"/>
              </a:lnSpc>
            </a:pPr>
            <a:r>
              <a:rPr lang="en-US" dirty="0" smtClean="0"/>
              <a:t>12 OPD clinics and 5 programs </a:t>
            </a:r>
          </a:p>
          <a:p>
            <a:pPr marL="114300" indent="0" eaLnBrk="1" hangingPunct="1">
              <a:lnSpc>
                <a:spcPct val="80000"/>
              </a:lnSpc>
            </a:pPr>
            <a:r>
              <a:rPr lang="en-US" dirty="0" smtClean="0"/>
              <a:t> Over 45 000 visits annually</a:t>
            </a:r>
          </a:p>
          <a:p>
            <a:pPr marL="114300" indent="0" eaLnBrk="1" hangingPunct="1">
              <a:lnSpc>
                <a:spcPct val="80000"/>
              </a:lnSpc>
            </a:pPr>
            <a:r>
              <a:rPr lang="en-US" dirty="0" smtClean="0"/>
              <a:t> Day Hospital (AMI) and Transition Day Program (MGH)</a:t>
            </a:r>
          </a:p>
          <a:p>
            <a:pPr marL="114300" indent="0" eaLnBrk="1" hangingPunct="1">
              <a:lnSpc>
                <a:spcPct val="80000"/>
              </a:lnSpc>
            </a:pPr>
            <a:r>
              <a:rPr lang="en-US" dirty="0" smtClean="0"/>
              <a:t> </a:t>
            </a:r>
            <a:r>
              <a:rPr lang="en-US" dirty="0" err="1" smtClean="0"/>
              <a:t>Neuromodulation</a:t>
            </a:r>
            <a:endParaRPr lang="en-US" dirty="0" smtClean="0"/>
          </a:p>
          <a:p>
            <a:pPr marL="114300" indent="0" eaLnBrk="1" hangingPunct="1">
              <a:lnSpc>
                <a:spcPct val="80000"/>
              </a:lnSpc>
            </a:pPr>
            <a:r>
              <a:rPr lang="en-US" dirty="0"/>
              <a:t> </a:t>
            </a:r>
            <a:r>
              <a:rPr lang="fr-CA" dirty="0" smtClean="0"/>
              <a:t>SIM team</a:t>
            </a:r>
          </a:p>
          <a:p>
            <a:pPr marL="114300" indent="0" eaLnBrk="1" hangingPunct="1">
              <a:lnSpc>
                <a:spcPct val="80000"/>
              </a:lnSpc>
            </a:pPr>
            <a:endParaRPr lang="fr-CA" dirty="0" smtClean="0"/>
          </a:p>
          <a:p>
            <a:pPr marL="114300" indent="0" eaLnBrk="1" hangingPunct="1">
              <a:lnSpc>
                <a:spcPct val="80000"/>
              </a:lnSpc>
              <a:buNone/>
            </a:pPr>
            <a:r>
              <a:rPr lang="en-US" b="1" dirty="0" smtClean="0">
                <a:solidFill>
                  <a:srgbClr val="0070C0"/>
                </a:solidFill>
              </a:rPr>
              <a:t>CHALLENGES: </a:t>
            </a:r>
          </a:p>
          <a:p>
            <a:pPr marL="114300" indent="0" eaLnBrk="1" hangingPunct="1">
              <a:lnSpc>
                <a:spcPct val="80000"/>
              </a:lnSpc>
              <a:buNone/>
            </a:pPr>
            <a:endParaRPr lang="en-US" b="1" dirty="0" smtClean="0">
              <a:solidFill>
                <a:schemeClr val="bg2">
                  <a:lumMod val="50000"/>
                </a:schemeClr>
              </a:solidFill>
            </a:endParaRPr>
          </a:p>
          <a:p>
            <a:pPr eaLnBrk="1" hangingPunct="1">
              <a:lnSpc>
                <a:spcPct val="80000"/>
              </a:lnSpc>
            </a:pPr>
            <a:r>
              <a:rPr lang="en-US" dirty="0" smtClean="0"/>
              <a:t>AMI</a:t>
            </a:r>
            <a:r>
              <a:rPr lang="en-US" dirty="0" smtClean="0">
                <a:solidFill>
                  <a:srgbClr val="FFC000"/>
                </a:solidFill>
              </a:rPr>
              <a:t> </a:t>
            </a:r>
            <a:r>
              <a:rPr lang="en-US" dirty="0" smtClean="0"/>
              <a:t>isolated –need to integrate all Mental Health services at the MGH site</a:t>
            </a:r>
          </a:p>
          <a:p>
            <a:pPr eaLnBrk="1" hangingPunct="1">
              <a:lnSpc>
                <a:spcPct val="80000"/>
              </a:lnSpc>
            </a:pPr>
            <a:r>
              <a:rPr lang="en-US" dirty="0" smtClean="0"/>
              <a:t>SIM team incomplete (6 instead of 10)</a:t>
            </a:r>
          </a:p>
          <a:p>
            <a:pPr eaLnBrk="1" hangingPunct="1">
              <a:lnSpc>
                <a:spcPct val="80000"/>
              </a:lnSpc>
            </a:pPr>
            <a:r>
              <a:rPr lang="en-US" dirty="0" smtClean="0"/>
              <a:t>SIM team created at the expense of other out-patient programs (mandatory but no funding)</a:t>
            </a:r>
          </a:p>
          <a:p>
            <a:pPr eaLnBrk="1" hangingPunct="1">
              <a:lnSpc>
                <a:spcPct val="80000"/>
              </a:lnSpc>
            </a:pPr>
            <a:endParaRPr lang="en-US" dirty="0" smtClean="0"/>
          </a:p>
          <a:p>
            <a:pPr marL="114300" indent="0" eaLnBrk="1" hangingPunct="1">
              <a:lnSpc>
                <a:spcPct val="80000"/>
              </a:lnSpc>
            </a:pPr>
            <a:endParaRPr lang="en-US" dirty="0" smtClean="0">
              <a:solidFill>
                <a:srgbClr val="165160"/>
              </a:solidFill>
            </a:endParaRPr>
          </a:p>
        </p:txBody>
      </p:sp>
    </p:spTree>
    <p:extLst>
      <p:ext uri="{BB962C8B-B14F-4D97-AF65-F5344CB8AC3E}">
        <p14:creationId xmlns:p14="http://schemas.microsoft.com/office/powerpoint/2010/main" val="3709037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10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Small Logo_RI-MUHC Powerpoint Template (right blue bar with circle logo)">
  <a:themeElements>
    <a:clrScheme name="MUHC Colors">
      <a:dk1>
        <a:sysClr val="windowText" lastClr="000000"/>
      </a:dk1>
      <a:lt1>
        <a:sysClr val="window" lastClr="FFFFFF"/>
      </a:lt1>
      <a:dk2>
        <a:srgbClr val="44546A"/>
      </a:dk2>
      <a:lt2>
        <a:srgbClr val="BFC5C9"/>
      </a:lt2>
      <a:accent1>
        <a:srgbClr val="003E9B"/>
      </a:accent1>
      <a:accent2>
        <a:srgbClr val="C41230"/>
      </a:accent2>
      <a:accent3>
        <a:srgbClr val="959484"/>
      </a:accent3>
      <a:accent4>
        <a:srgbClr val="E40375"/>
      </a:accent4>
      <a:accent5>
        <a:srgbClr val="009DAA"/>
      </a:accent5>
      <a:accent6>
        <a:srgbClr val="6CB324"/>
      </a:accent6>
      <a:hlink>
        <a:srgbClr val="005D83"/>
      </a:hlink>
      <a:folHlink>
        <a:srgbClr val="6A2C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_No Logo_RI-MUHC Powerpoint Template">
  <a:themeElements>
    <a:clrScheme name="MUHC Colors">
      <a:dk1>
        <a:sysClr val="windowText" lastClr="000000"/>
      </a:dk1>
      <a:lt1>
        <a:sysClr val="window" lastClr="FFFFFF"/>
      </a:lt1>
      <a:dk2>
        <a:srgbClr val="44546A"/>
      </a:dk2>
      <a:lt2>
        <a:srgbClr val="BFC5C9"/>
      </a:lt2>
      <a:accent1>
        <a:srgbClr val="003E9B"/>
      </a:accent1>
      <a:accent2>
        <a:srgbClr val="C41230"/>
      </a:accent2>
      <a:accent3>
        <a:srgbClr val="959484"/>
      </a:accent3>
      <a:accent4>
        <a:srgbClr val="E40375"/>
      </a:accent4>
      <a:accent5>
        <a:srgbClr val="009DAA"/>
      </a:accent5>
      <a:accent6>
        <a:srgbClr val="6CB324"/>
      </a:accent6>
      <a:hlink>
        <a:srgbClr val="005D83"/>
      </a:hlink>
      <a:folHlink>
        <a:srgbClr val="6A2C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0.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0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3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4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5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6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7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8_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8307</TotalTime>
  <Words>1431</Words>
  <Application>Microsoft Office PowerPoint</Application>
  <PresentationFormat>On-screen Show (4:3)</PresentationFormat>
  <Paragraphs>347</Paragraphs>
  <Slides>40</Slides>
  <Notes>16</Notes>
  <HiddenSlides>0</HiddenSlides>
  <MMClips>0</MMClips>
  <ScaleCrop>false</ScaleCrop>
  <HeadingPairs>
    <vt:vector size="4" baseType="variant">
      <vt:variant>
        <vt:lpstr>Theme</vt:lpstr>
      </vt:variant>
      <vt:variant>
        <vt:i4>25</vt:i4>
      </vt:variant>
      <vt:variant>
        <vt:lpstr>Slide Titles</vt:lpstr>
      </vt:variant>
      <vt:variant>
        <vt:i4>40</vt:i4>
      </vt:variant>
    </vt:vector>
  </HeadingPairs>
  <TitlesOfParts>
    <vt:vector size="65" baseType="lpstr">
      <vt:lpstr>Office Theme</vt:lpstr>
      <vt:lpstr>1_Adjacency</vt:lpstr>
      <vt:lpstr>2_Adjacency</vt:lpstr>
      <vt:lpstr>3_Adjacency</vt:lpstr>
      <vt:lpstr>4_Adjacency</vt:lpstr>
      <vt:lpstr>5_Adjacency</vt:lpstr>
      <vt:lpstr>6_Adjacency</vt:lpstr>
      <vt:lpstr>7_Adjacency</vt:lpstr>
      <vt:lpstr>8_Adjacency</vt:lpstr>
      <vt:lpstr>9_Adjacency</vt:lpstr>
      <vt:lpstr>10_Adjacency</vt:lpstr>
      <vt:lpstr>Small Logo_RI-MUHC Powerpoint Template (right blue bar with circle logo)</vt:lpstr>
      <vt:lpstr>3__No Logo_RI-MUHC Powerpoint Template</vt:lpstr>
      <vt:lpstr>Thème Office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Public meeting McGill University Health Centre Board of Directors</vt:lpstr>
      <vt:lpstr>Peter Kruyt  Chairman – MUHC Board of Directors</vt:lpstr>
      <vt:lpstr>Dr. Pierre Gfeller  President and Executive Director</vt:lpstr>
      <vt:lpstr> </vt:lpstr>
      <vt:lpstr>Outline of Presentation</vt:lpstr>
      <vt:lpstr>Our Mission Trajectory</vt:lpstr>
      <vt:lpstr>Our MH Continuum of Service</vt:lpstr>
      <vt:lpstr>Mental Health Mission Structure</vt:lpstr>
      <vt:lpstr>Mental Health Mission</vt:lpstr>
      <vt:lpstr>Mental Health Mission</vt:lpstr>
      <vt:lpstr>Mental Health Mission Psychiatry LOS – 4th floor</vt:lpstr>
      <vt:lpstr>Mental Health Mission Psychiatry LOS – 4th floor</vt:lpstr>
      <vt:lpstr>Mental Health Mission</vt:lpstr>
      <vt:lpstr>Mental Health Mission</vt:lpstr>
      <vt:lpstr>Mental Health Mission</vt:lpstr>
      <vt:lpstr>Quality Activities Mission</vt:lpstr>
      <vt:lpstr>Quality Activities Mission</vt:lpstr>
      <vt:lpstr>Priorities for 2018-2020</vt:lpstr>
      <vt:lpstr>Conclusion: SWOT analysis</vt:lpstr>
      <vt:lpstr>Mental Health Mission</vt:lpstr>
      <vt:lpstr>PowerPoint Presentation</vt:lpstr>
      <vt:lpstr>PowerPoint Presentation</vt:lpstr>
      <vt:lpstr>   MUHC USERS’ COMMITTEE</vt:lpstr>
      <vt:lpstr>RÉALISATIONS MAJEURES</vt:lpstr>
      <vt:lpstr>RÉALISATIONS MAJEURES</vt:lpstr>
      <vt:lpstr>Plaintes et demandes d’assistance</vt:lpstr>
      <vt:lpstr>PowerPoint Presentation</vt:lpstr>
      <vt:lpstr>LES ENJEUX ACTUELS</vt:lpstr>
      <vt:lpstr>PARTICIPATION À D’AUTRES COMITÉS</vt:lpstr>
      <vt:lpstr>MEDIA</vt:lpstr>
      <vt:lpstr>EXTRA MUROS</vt:lpstr>
      <vt:lpstr>FINANCIAL REPORT</vt:lpstr>
      <vt:lpstr>MERCI! </vt:lpstr>
      <vt:lpstr>PowerPoint Presentation</vt:lpstr>
      <vt:lpstr>PowerPoint Presentation</vt:lpstr>
      <vt:lpstr>Thank You!</vt:lpstr>
      <vt:lpstr>PowerPoint Presentation</vt:lpstr>
      <vt:lpstr>PowerPoint Presentation</vt:lpstr>
      <vt:lpstr>PowerPoint Presentation</vt:lpstr>
      <vt:lpstr>PowerPoint Presentation</vt:lpstr>
    </vt:vector>
  </TitlesOfParts>
  <Company>McGill University Health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Hubert</dc:creator>
  <cp:lastModifiedBy>Yann Bertomeu</cp:lastModifiedBy>
  <cp:revision>265</cp:revision>
  <cp:lastPrinted>2018-06-14T16:00:32Z</cp:lastPrinted>
  <dcterms:created xsi:type="dcterms:W3CDTF">2017-10-10T16:30:55Z</dcterms:created>
  <dcterms:modified xsi:type="dcterms:W3CDTF">2018-12-10T13:47:07Z</dcterms:modified>
</cp:coreProperties>
</file>