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1"/>
  </p:notesMasterIdLst>
  <p:sldIdLst>
    <p:sldId id="270" r:id="rId2"/>
    <p:sldId id="274" r:id="rId3"/>
    <p:sldId id="269" r:id="rId4"/>
    <p:sldId id="276" r:id="rId5"/>
    <p:sldId id="277" r:id="rId6"/>
    <p:sldId id="278" r:id="rId7"/>
    <p:sldId id="283" r:id="rId8"/>
    <p:sldId id="290" r:id="rId9"/>
    <p:sldId id="291" r:id="rId10"/>
    <p:sldId id="285" r:id="rId11"/>
    <p:sldId id="289" r:id="rId12"/>
    <p:sldId id="280" r:id="rId13"/>
    <p:sldId id="298" r:id="rId14"/>
    <p:sldId id="300" r:id="rId15"/>
    <p:sldId id="301" r:id="rId16"/>
    <p:sldId id="281" r:id="rId17"/>
    <p:sldId id="293" r:id="rId18"/>
    <p:sldId id="305" r:id="rId19"/>
    <p:sldId id="297" r:id="rId20"/>
    <p:sldId id="303" r:id="rId21"/>
    <p:sldId id="304" r:id="rId22"/>
    <p:sldId id="294" r:id="rId23"/>
    <p:sldId id="307" r:id="rId24"/>
    <p:sldId id="306" r:id="rId25"/>
    <p:sldId id="292" r:id="rId26"/>
    <p:sldId id="309" r:id="rId27"/>
    <p:sldId id="284" r:id="rId28"/>
    <p:sldId id="272" r:id="rId29"/>
    <p:sldId id="311" r:id="rId30"/>
    <p:sldId id="279" r:id="rId31"/>
    <p:sldId id="282" r:id="rId32"/>
    <p:sldId id="312" r:id="rId33"/>
    <p:sldId id="286" r:id="rId34"/>
    <p:sldId id="313" r:id="rId35"/>
    <p:sldId id="275" r:id="rId36"/>
    <p:sldId id="314" r:id="rId37"/>
    <p:sldId id="316" r:id="rId38"/>
    <p:sldId id="271" r:id="rId39"/>
    <p:sldId id="295" r:id="rId40"/>
  </p:sldIdLst>
  <p:sldSz cx="9013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979"/>
    <p:restoredTop sz="95485"/>
  </p:normalViewPr>
  <p:slideViewPr>
    <p:cSldViewPr snapToGrid="0" snapToObjects="1">
      <p:cViewPr varScale="1">
        <p:scale>
          <a:sx n="90" d="100"/>
          <a:sy n="90" d="100"/>
        </p:scale>
        <p:origin x="208" y="36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845CFA-4BC1-114D-B35B-CA89EFB9A32B}" type="datetimeFigureOut">
              <a:rPr lang="en-US" smtClean="0"/>
              <a:t>6/18/25</a:t>
            </a:fld>
            <a:endParaRPr lang="en-US"/>
          </a:p>
        </p:txBody>
      </p:sp>
      <p:sp>
        <p:nvSpPr>
          <p:cNvPr id="4" name="Slide Image Placeholder 3"/>
          <p:cNvSpPr>
            <a:spLocks noGrp="1" noRot="1" noChangeAspect="1"/>
          </p:cNvSpPr>
          <p:nvPr>
            <p:ph type="sldImg" idx="2"/>
          </p:nvPr>
        </p:nvSpPr>
        <p:spPr>
          <a:xfrm>
            <a:off x="1400175" y="1143000"/>
            <a:ext cx="40576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D9A3D1-1E72-7442-9C82-404E6E98B802}" type="slidenum">
              <a:rPr lang="en-US" smtClean="0"/>
              <a:t>‹#›</a:t>
            </a:fld>
            <a:endParaRPr lang="en-US"/>
          </a:p>
        </p:txBody>
      </p:sp>
    </p:spTree>
    <p:extLst>
      <p:ext uri="{BB962C8B-B14F-4D97-AF65-F5344CB8AC3E}">
        <p14:creationId xmlns:p14="http://schemas.microsoft.com/office/powerpoint/2010/main" val="1786469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D9A3D1-1E72-7442-9C82-404E6E98B802}" type="slidenum">
              <a:rPr lang="en-US" smtClean="0"/>
              <a:t>1</a:t>
            </a:fld>
            <a:endParaRPr lang="en-US"/>
          </a:p>
        </p:txBody>
      </p:sp>
    </p:spTree>
    <p:extLst>
      <p:ext uri="{BB962C8B-B14F-4D97-AF65-F5344CB8AC3E}">
        <p14:creationId xmlns:p14="http://schemas.microsoft.com/office/powerpoint/2010/main" val="29356905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D9A3D1-1E72-7442-9C82-404E6E98B802}" type="slidenum">
              <a:rPr lang="en-US" smtClean="0"/>
              <a:t>11</a:t>
            </a:fld>
            <a:endParaRPr lang="en-US"/>
          </a:p>
        </p:txBody>
      </p:sp>
    </p:spTree>
    <p:extLst>
      <p:ext uri="{BB962C8B-B14F-4D97-AF65-F5344CB8AC3E}">
        <p14:creationId xmlns:p14="http://schemas.microsoft.com/office/powerpoint/2010/main" val="4667928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D9A3D1-1E72-7442-9C82-404E6E98B802}" type="slidenum">
              <a:rPr lang="en-US" smtClean="0"/>
              <a:t>12</a:t>
            </a:fld>
            <a:endParaRPr lang="en-US"/>
          </a:p>
        </p:txBody>
      </p:sp>
    </p:spTree>
    <p:extLst>
      <p:ext uri="{BB962C8B-B14F-4D97-AF65-F5344CB8AC3E}">
        <p14:creationId xmlns:p14="http://schemas.microsoft.com/office/powerpoint/2010/main" val="5289182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D9A3D1-1E72-7442-9C82-404E6E98B802}" type="slidenum">
              <a:rPr lang="en-US" smtClean="0"/>
              <a:t>13</a:t>
            </a:fld>
            <a:endParaRPr lang="en-US"/>
          </a:p>
        </p:txBody>
      </p:sp>
    </p:spTree>
    <p:extLst>
      <p:ext uri="{BB962C8B-B14F-4D97-AF65-F5344CB8AC3E}">
        <p14:creationId xmlns:p14="http://schemas.microsoft.com/office/powerpoint/2010/main" val="22895510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D9A3D1-1E72-7442-9C82-404E6E98B802}" type="slidenum">
              <a:rPr lang="en-US" smtClean="0"/>
              <a:t>14</a:t>
            </a:fld>
            <a:endParaRPr lang="en-US"/>
          </a:p>
        </p:txBody>
      </p:sp>
    </p:spTree>
    <p:extLst>
      <p:ext uri="{BB962C8B-B14F-4D97-AF65-F5344CB8AC3E}">
        <p14:creationId xmlns:p14="http://schemas.microsoft.com/office/powerpoint/2010/main" val="37559613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D9A3D1-1E72-7442-9C82-404E6E98B802}" type="slidenum">
              <a:rPr lang="en-US" smtClean="0"/>
              <a:t>15</a:t>
            </a:fld>
            <a:endParaRPr lang="en-US"/>
          </a:p>
        </p:txBody>
      </p:sp>
    </p:spTree>
    <p:extLst>
      <p:ext uri="{BB962C8B-B14F-4D97-AF65-F5344CB8AC3E}">
        <p14:creationId xmlns:p14="http://schemas.microsoft.com/office/powerpoint/2010/main" val="12387760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D9A3D1-1E72-7442-9C82-404E6E98B802}" type="slidenum">
              <a:rPr lang="en-US" smtClean="0"/>
              <a:t>16</a:t>
            </a:fld>
            <a:endParaRPr lang="en-US"/>
          </a:p>
        </p:txBody>
      </p:sp>
    </p:spTree>
    <p:extLst>
      <p:ext uri="{BB962C8B-B14F-4D97-AF65-F5344CB8AC3E}">
        <p14:creationId xmlns:p14="http://schemas.microsoft.com/office/powerpoint/2010/main" val="32683140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D9A3D1-1E72-7442-9C82-404E6E98B802}" type="slidenum">
              <a:rPr lang="en-US" smtClean="0"/>
              <a:t>17</a:t>
            </a:fld>
            <a:endParaRPr lang="en-US"/>
          </a:p>
        </p:txBody>
      </p:sp>
    </p:spTree>
    <p:extLst>
      <p:ext uri="{BB962C8B-B14F-4D97-AF65-F5344CB8AC3E}">
        <p14:creationId xmlns:p14="http://schemas.microsoft.com/office/powerpoint/2010/main" val="14020619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D9A3D1-1E72-7442-9C82-404E6E98B802}" type="slidenum">
              <a:rPr lang="en-US" smtClean="0"/>
              <a:t>18</a:t>
            </a:fld>
            <a:endParaRPr lang="en-US"/>
          </a:p>
        </p:txBody>
      </p:sp>
    </p:spTree>
    <p:extLst>
      <p:ext uri="{BB962C8B-B14F-4D97-AF65-F5344CB8AC3E}">
        <p14:creationId xmlns:p14="http://schemas.microsoft.com/office/powerpoint/2010/main" val="2437933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D9A3D1-1E72-7442-9C82-404E6E98B802}" type="slidenum">
              <a:rPr lang="en-US" smtClean="0"/>
              <a:t>19</a:t>
            </a:fld>
            <a:endParaRPr lang="en-US"/>
          </a:p>
        </p:txBody>
      </p:sp>
    </p:spTree>
    <p:extLst>
      <p:ext uri="{BB962C8B-B14F-4D97-AF65-F5344CB8AC3E}">
        <p14:creationId xmlns:p14="http://schemas.microsoft.com/office/powerpoint/2010/main" val="9749707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D9A3D1-1E72-7442-9C82-404E6E98B802}" type="slidenum">
              <a:rPr lang="en-US" smtClean="0"/>
              <a:t>20</a:t>
            </a:fld>
            <a:endParaRPr lang="en-US"/>
          </a:p>
        </p:txBody>
      </p:sp>
    </p:spTree>
    <p:extLst>
      <p:ext uri="{BB962C8B-B14F-4D97-AF65-F5344CB8AC3E}">
        <p14:creationId xmlns:p14="http://schemas.microsoft.com/office/powerpoint/2010/main" val="3828549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CD9A3D1-1E72-7442-9C82-404E6E98B802}" type="slidenum">
              <a:rPr lang="en-US" smtClean="0"/>
              <a:t>2</a:t>
            </a:fld>
            <a:endParaRPr lang="en-US"/>
          </a:p>
        </p:txBody>
      </p:sp>
    </p:spTree>
    <p:extLst>
      <p:ext uri="{BB962C8B-B14F-4D97-AF65-F5344CB8AC3E}">
        <p14:creationId xmlns:p14="http://schemas.microsoft.com/office/powerpoint/2010/main" val="19183951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D9A3D1-1E72-7442-9C82-404E6E98B802}" type="slidenum">
              <a:rPr lang="en-US" smtClean="0"/>
              <a:t>21</a:t>
            </a:fld>
            <a:endParaRPr lang="en-US"/>
          </a:p>
        </p:txBody>
      </p:sp>
    </p:spTree>
    <p:extLst>
      <p:ext uri="{BB962C8B-B14F-4D97-AF65-F5344CB8AC3E}">
        <p14:creationId xmlns:p14="http://schemas.microsoft.com/office/powerpoint/2010/main" val="9050992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D9A3D1-1E72-7442-9C82-404E6E98B802}" type="slidenum">
              <a:rPr lang="en-US" smtClean="0"/>
              <a:t>22</a:t>
            </a:fld>
            <a:endParaRPr lang="en-US"/>
          </a:p>
        </p:txBody>
      </p:sp>
    </p:spTree>
    <p:extLst>
      <p:ext uri="{BB962C8B-B14F-4D97-AF65-F5344CB8AC3E}">
        <p14:creationId xmlns:p14="http://schemas.microsoft.com/office/powerpoint/2010/main" val="13778128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D9A3D1-1E72-7442-9C82-404E6E98B802}" type="slidenum">
              <a:rPr lang="en-US" smtClean="0"/>
              <a:t>23</a:t>
            </a:fld>
            <a:endParaRPr lang="en-US"/>
          </a:p>
        </p:txBody>
      </p:sp>
    </p:spTree>
    <p:extLst>
      <p:ext uri="{BB962C8B-B14F-4D97-AF65-F5344CB8AC3E}">
        <p14:creationId xmlns:p14="http://schemas.microsoft.com/office/powerpoint/2010/main" val="4894928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D9A3D1-1E72-7442-9C82-404E6E98B802}" type="slidenum">
              <a:rPr lang="en-US" smtClean="0"/>
              <a:t>24</a:t>
            </a:fld>
            <a:endParaRPr lang="en-US"/>
          </a:p>
        </p:txBody>
      </p:sp>
    </p:spTree>
    <p:extLst>
      <p:ext uri="{BB962C8B-B14F-4D97-AF65-F5344CB8AC3E}">
        <p14:creationId xmlns:p14="http://schemas.microsoft.com/office/powerpoint/2010/main" val="7717918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D9A3D1-1E72-7442-9C82-404E6E98B802}" type="slidenum">
              <a:rPr lang="en-US" smtClean="0"/>
              <a:t>26</a:t>
            </a:fld>
            <a:endParaRPr lang="en-US"/>
          </a:p>
        </p:txBody>
      </p:sp>
    </p:spTree>
    <p:extLst>
      <p:ext uri="{BB962C8B-B14F-4D97-AF65-F5344CB8AC3E}">
        <p14:creationId xmlns:p14="http://schemas.microsoft.com/office/powerpoint/2010/main" val="6919688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GB" sz="1800" b="0" i="1" dirty="0">
                <a:solidFill>
                  <a:srgbClr val="000000"/>
                </a:solidFill>
                <a:effectLst/>
                <a:latin typeface="WordVisi_MSFontService"/>
              </a:rPr>
              <a:t>* </a:t>
            </a:r>
            <a:r>
              <a:rPr lang="en-GB" sz="1800" b="0" i="0" dirty="0">
                <a:solidFill>
                  <a:srgbClr val="000000"/>
                </a:solidFill>
                <a:effectLst/>
                <a:latin typeface="WordVisi_MSFontService"/>
              </a:rPr>
              <a:t> </a:t>
            </a:r>
            <a:r>
              <a:rPr lang="en-GB" sz="1800" b="0" i="1" dirty="0">
                <a:solidFill>
                  <a:srgbClr val="000000"/>
                </a:solidFill>
                <a:effectLst/>
                <a:latin typeface="WordVisi_MSFontService"/>
              </a:rPr>
              <a:t>Data for 2022-2023 covers a period of 5 and not 12 months</a:t>
            </a:r>
            <a:r>
              <a:rPr lang="en-GB" sz="1800" b="0" i="0" dirty="0">
                <a:solidFill>
                  <a:srgbClr val="000000"/>
                </a:solidFill>
                <a:effectLst/>
                <a:latin typeface="WordVisiPilcrow_MSFontService"/>
              </a:rPr>
              <a:t> </a:t>
            </a:r>
            <a:endParaRPr lang="en-GB" b="0" i="0" dirty="0">
              <a:solidFill>
                <a:srgbClr val="000000"/>
              </a:solidFill>
              <a:effectLst/>
              <a:latin typeface="Segoe UI" panose="020B0502040204020203" pitchFamily="34" charset="0"/>
            </a:endParaRPr>
          </a:p>
          <a:p>
            <a:pPr algn="l" rtl="0" fontAlgn="base"/>
            <a:r>
              <a:rPr lang="en-GB" sz="1800" b="0" i="1" dirty="0">
                <a:solidFill>
                  <a:srgbClr val="000000"/>
                </a:solidFill>
                <a:effectLst/>
                <a:latin typeface="WordVisi_MSFontService"/>
              </a:rPr>
              <a:t>**</a:t>
            </a:r>
            <a:r>
              <a:rPr lang="en-GB" sz="1800" b="0" i="0" dirty="0">
                <a:solidFill>
                  <a:srgbClr val="000000"/>
                </a:solidFill>
                <a:effectLst/>
                <a:latin typeface="WordVisi_MSFontService"/>
              </a:rPr>
              <a:t> </a:t>
            </a:r>
            <a:r>
              <a:rPr lang="en-GB" sz="1800" b="0" i="1" dirty="0">
                <a:solidFill>
                  <a:srgbClr val="000000"/>
                </a:solidFill>
                <a:effectLst/>
                <a:latin typeface="WordVisi_MSFontService"/>
              </a:rPr>
              <a:t>Data combined with Lachine Hospital </a:t>
            </a:r>
            <a:r>
              <a:rPr lang="en-GB" sz="1800" b="0" i="0" dirty="0">
                <a:solidFill>
                  <a:srgbClr val="000000"/>
                </a:solidFill>
                <a:effectLst/>
                <a:latin typeface="WordVisiPilcrow_MSFontService"/>
              </a:rPr>
              <a:t> </a:t>
            </a:r>
            <a:endParaRPr lang="en-GB" b="0" i="0" dirty="0">
              <a:solidFill>
                <a:srgbClr val="000000"/>
              </a:solidFill>
              <a:effectLst/>
              <a:latin typeface="Segoe UI" panose="020B0502040204020203" pitchFamily="34" charset="0"/>
            </a:endParaRPr>
          </a:p>
          <a:p>
            <a:pPr algn="l" rtl="0" fontAlgn="base"/>
            <a:r>
              <a:rPr lang="en-GB" sz="1800" b="0" i="1" dirty="0">
                <a:solidFill>
                  <a:srgbClr val="000000"/>
                </a:solidFill>
                <a:effectLst/>
                <a:latin typeface="WordVisi_MSFontService"/>
              </a:rPr>
              <a:t>*** </a:t>
            </a:r>
            <a:r>
              <a:rPr lang="en-GB" sz="1800" b="0" i="0" dirty="0">
                <a:solidFill>
                  <a:srgbClr val="000000"/>
                </a:solidFill>
                <a:effectLst/>
                <a:latin typeface="WordVisi_MSFontService"/>
              </a:rPr>
              <a:t> </a:t>
            </a:r>
            <a:r>
              <a:rPr lang="en-GB" sz="1800" b="0" i="1" dirty="0">
                <a:solidFill>
                  <a:srgbClr val="000000"/>
                </a:solidFill>
                <a:effectLst/>
                <a:latin typeface="WordVisi_MSFontService"/>
              </a:rPr>
              <a:t>Data combined with Royal Victoria Hospital </a:t>
            </a:r>
            <a:r>
              <a:rPr lang="en-GB" sz="1800" b="0" i="0" dirty="0">
                <a:solidFill>
                  <a:srgbClr val="000000"/>
                </a:solidFill>
                <a:effectLst/>
                <a:latin typeface="WordVisiPilcrow_MSFontService"/>
              </a:rPr>
              <a:t> </a:t>
            </a:r>
            <a:endParaRPr lang="en-GB" b="0" i="0" dirty="0">
              <a:solidFill>
                <a:srgbClr val="000000"/>
              </a:solidFill>
              <a:effectLst/>
              <a:latin typeface="Segoe UI" panose="020B0502040204020203" pitchFamily="34" charset="0"/>
            </a:endParaRPr>
          </a:p>
          <a:p>
            <a:pPr algn="l" rtl="0" fontAlgn="base"/>
            <a:r>
              <a:rPr lang="en-GB" sz="1800" b="0" i="1" dirty="0">
                <a:solidFill>
                  <a:srgbClr val="000000"/>
                </a:solidFill>
                <a:effectLst/>
                <a:latin typeface="WordVisi_MSFontService"/>
              </a:rPr>
              <a:t>**** </a:t>
            </a:r>
            <a:r>
              <a:rPr lang="en-GB" sz="1800" b="0" i="0" dirty="0">
                <a:solidFill>
                  <a:srgbClr val="000000"/>
                </a:solidFill>
                <a:effectLst/>
                <a:latin typeface="WordVisi_MSFontService"/>
              </a:rPr>
              <a:t> </a:t>
            </a:r>
            <a:r>
              <a:rPr lang="en-GB" sz="1800" b="0" i="1" dirty="0">
                <a:solidFill>
                  <a:srgbClr val="000000"/>
                </a:solidFill>
                <a:effectLst/>
                <a:latin typeface="WordVisi_MSFontService"/>
              </a:rPr>
              <a:t>Data combined with MUHC</a:t>
            </a:r>
            <a:r>
              <a:rPr lang="en-GB" sz="1800" b="0" i="0" dirty="0">
                <a:solidFill>
                  <a:srgbClr val="000000"/>
                </a:solidFill>
                <a:effectLst/>
                <a:latin typeface="WordVisiPilcrow_MSFontService"/>
              </a:rPr>
              <a:t> </a:t>
            </a:r>
            <a:endParaRPr lang="en-GB" b="0" i="0" dirty="0">
              <a:solidFill>
                <a:srgbClr val="000000"/>
              </a:solidFill>
              <a:effectLst/>
              <a:latin typeface="Segoe UI" panose="020B0502040204020203" pitchFamily="34" charset="0"/>
            </a:endParaRPr>
          </a:p>
          <a:p>
            <a:endParaRPr lang="en-US" dirty="0"/>
          </a:p>
        </p:txBody>
      </p:sp>
      <p:sp>
        <p:nvSpPr>
          <p:cNvPr id="4" name="Slide Number Placeholder 3"/>
          <p:cNvSpPr>
            <a:spLocks noGrp="1"/>
          </p:cNvSpPr>
          <p:nvPr>
            <p:ph type="sldNum" sz="quarter" idx="5"/>
          </p:nvPr>
        </p:nvSpPr>
        <p:spPr/>
        <p:txBody>
          <a:bodyPr/>
          <a:lstStyle/>
          <a:p>
            <a:fld id="{9CD9A3D1-1E72-7442-9C82-404E6E98B802}" type="slidenum">
              <a:rPr lang="en-US" smtClean="0"/>
              <a:t>31</a:t>
            </a:fld>
            <a:endParaRPr lang="en-US"/>
          </a:p>
        </p:txBody>
      </p:sp>
    </p:spTree>
    <p:extLst>
      <p:ext uri="{BB962C8B-B14F-4D97-AF65-F5344CB8AC3E}">
        <p14:creationId xmlns:p14="http://schemas.microsoft.com/office/powerpoint/2010/main" val="15594482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D9A3D1-1E72-7442-9C82-404E6E98B802}" type="slidenum">
              <a:rPr lang="en-US" smtClean="0"/>
              <a:t>38</a:t>
            </a:fld>
            <a:endParaRPr lang="en-US"/>
          </a:p>
        </p:txBody>
      </p:sp>
    </p:spTree>
    <p:extLst>
      <p:ext uri="{BB962C8B-B14F-4D97-AF65-F5344CB8AC3E}">
        <p14:creationId xmlns:p14="http://schemas.microsoft.com/office/powerpoint/2010/main" val="39490687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D9A3D1-1E72-7442-9C82-404E6E98B802}" type="slidenum">
              <a:rPr lang="en-US" smtClean="0"/>
              <a:t>39</a:t>
            </a:fld>
            <a:endParaRPr lang="en-US"/>
          </a:p>
        </p:txBody>
      </p:sp>
    </p:spTree>
    <p:extLst>
      <p:ext uri="{BB962C8B-B14F-4D97-AF65-F5344CB8AC3E}">
        <p14:creationId xmlns:p14="http://schemas.microsoft.com/office/powerpoint/2010/main" val="1272112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CD9A3D1-1E72-7442-9C82-404E6E98B802}" type="slidenum">
              <a:rPr lang="en-US" smtClean="0"/>
              <a:t>3</a:t>
            </a:fld>
            <a:endParaRPr lang="en-US"/>
          </a:p>
        </p:txBody>
      </p:sp>
    </p:spTree>
    <p:extLst>
      <p:ext uri="{BB962C8B-B14F-4D97-AF65-F5344CB8AC3E}">
        <p14:creationId xmlns:p14="http://schemas.microsoft.com/office/powerpoint/2010/main" val="691968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D9A3D1-1E72-7442-9C82-404E6E98B802}" type="slidenum">
              <a:rPr lang="en-US" smtClean="0"/>
              <a:t>4</a:t>
            </a:fld>
            <a:endParaRPr lang="en-US"/>
          </a:p>
        </p:txBody>
      </p:sp>
    </p:spTree>
    <p:extLst>
      <p:ext uri="{BB962C8B-B14F-4D97-AF65-F5344CB8AC3E}">
        <p14:creationId xmlns:p14="http://schemas.microsoft.com/office/powerpoint/2010/main" val="1078366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D9A3D1-1E72-7442-9C82-404E6E98B802}" type="slidenum">
              <a:rPr lang="en-US" smtClean="0"/>
              <a:t>5</a:t>
            </a:fld>
            <a:endParaRPr lang="en-US"/>
          </a:p>
        </p:txBody>
      </p:sp>
    </p:spTree>
    <p:extLst>
      <p:ext uri="{BB962C8B-B14F-4D97-AF65-F5344CB8AC3E}">
        <p14:creationId xmlns:p14="http://schemas.microsoft.com/office/powerpoint/2010/main" val="39551087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D9A3D1-1E72-7442-9C82-404E6E98B802}" type="slidenum">
              <a:rPr lang="en-US" smtClean="0"/>
              <a:t>6</a:t>
            </a:fld>
            <a:endParaRPr lang="en-US"/>
          </a:p>
        </p:txBody>
      </p:sp>
    </p:spTree>
    <p:extLst>
      <p:ext uri="{BB962C8B-B14F-4D97-AF65-F5344CB8AC3E}">
        <p14:creationId xmlns:p14="http://schemas.microsoft.com/office/powerpoint/2010/main" val="29808481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D9A3D1-1E72-7442-9C82-404E6E98B802}" type="slidenum">
              <a:rPr lang="en-US" smtClean="0"/>
              <a:t>7</a:t>
            </a:fld>
            <a:endParaRPr lang="en-US"/>
          </a:p>
        </p:txBody>
      </p:sp>
    </p:spTree>
    <p:extLst>
      <p:ext uri="{BB962C8B-B14F-4D97-AF65-F5344CB8AC3E}">
        <p14:creationId xmlns:p14="http://schemas.microsoft.com/office/powerpoint/2010/main" val="7115109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D9A3D1-1E72-7442-9C82-404E6E98B802}" type="slidenum">
              <a:rPr lang="en-US" smtClean="0"/>
              <a:t>9</a:t>
            </a:fld>
            <a:endParaRPr lang="en-US"/>
          </a:p>
        </p:txBody>
      </p:sp>
    </p:spTree>
    <p:extLst>
      <p:ext uri="{BB962C8B-B14F-4D97-AF65-F5344CB8AC3E}">
        <p14:creationId xmlns:p14="http://schemas.microsoft.com/office/powerpoint/2010/main" val="491000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D9A3D1-1E72-7442-9C82-404E6E98B802}" type="slidenum">
              <a:rPr lang="en-US" smtClean="0"/>
              <a:t>10</a:t>
            </a:fld>
            <a:endParaRPr lang="en-US"/>
          </a:p>
        </p:txBody>
      </p:sp>
    </p:spTree>
    <p:extLst>
      <p:ext uri="{BB962C8B-B14F-4D97-AF65-F5344CB8AC3E}">
        <p14:creationId xmlns:p14="http://schemas.microsoft.com/office/powerpoint/2010/main" val="30259684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76037" y="1122363"/>
            <a:ext cx="7661751" cy="2387600"/>
          </a:xfrm>
        </p:spPr>
        <p:txBody>
          <a:bodyPr anchor="b"/>
          <a:lstStyle>
            <a:lvl1pPr algn="ctr">
              <a:defRPr sz="5915"/>
            </a:lvl1pPr>
          </a:lstStyle>
          <a:p>
            <a:r>
              <a:rPr lang="en-US"/>
              <a:t>Click to edit Master title style</a:t>
            </a:r>
            <a:endParaRPr lang="en-US" dirty="0"/>
          </a:p>
        </p:txBody>
      </p:sp>
      <p:sp>
        <p:nvSpPr>
          <p:cNvPr id="3" name="Subtitle 2"/>
          <p:cNvSpPr>
            <a:spLocks noGrp="1"/>
          </p:cNvSpPr>
          <p:nvPr>
            <p:ph type="subTitle" idx="1"/>
          </p:nvPr>
        </p:nvSpPr>
        <p:spPr>
          <a:xfrm>
            <a:off x="1126728" y="3602038"/>
            <a:ext cx="6760369" cy="1655762"/>
          </a:xfrm>
        </p:spPr>
        <p:txBody>
          <a:bodyPr/>
          <a:lstStyle>
            <a:lvl1pPr marL="0" indent="0" algn="ctr">
              <a:buNone/>
              <a:defRPr sz="2366"/>
            </a:lvl1pPr>
            <a:lvl2pPr marL="450708" indent="0" algn="ctr">
              <a:buNone/>
              <a:defRPr sz="1972"/>
            </a:lvl2pPr>
            <a:lvl3pPr marL="901416" indent="0" algn="ctr">
              <a:buNone/>
              <a:defRPr sz="1774"/>
            </a:lvl3pPr>
            <a:lvl4pPr marL="1352123" indent="0" algn="ctr">
              <a:buNone/>
              <a:defRPr sz="1577"/>
            </a:lvl4pPr>
            <a:lvl5pPr marL="1802831" indent="0" algn="ctr">
              <a:buNone/>
              <a:defRPr sz="1577"/>
            </a:lvl5pPr>
            <a:lvl6pPr marL="2253539" indent="0" algn="ctr">
              <a:buNone/>
              <a:defRPr sz="1577"/>
            </a:lvl6pPr>
            <a:lvl7pPr marL="2704247" indent="0" algn="ctr">
              <a:buNone/>
              <a:defRPr sz="1577"/>
            </a:lvl7pPr>
            <a:lvl8pPr marL="3154954" indent="0" algn="ctr">
              <a:buNone/>
              <a:defRPr sz="1577"/>
            </a:lvl8pPr>
            <a:lvl9pPr marL="3605662" indent="0" algn="ctr">
              <a:buNone/>
              <a:defRPr sz="157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AF7D68D-C3C8-9348-A373-9A45BDF9006B}" type="datetimeFigureOut">
              <a:rPr lang="en-US" smtClean="0"/>
              <a:t>6/18/25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D1F08-3EBA-F841-9997-EEB983B5C6D1}" type="slidenum">
              <a:rPr lang="en-US" smtClean="0"/>
              <a:t>‹#›</a:t>
            </a:fld>
            <a:endParaRPr lang="en-US"/>
          </a:p>
        </p:txBody>
      </p:sp>
      <p:pic>
        <p:nvPicPr>
          <p:cNvPr id="8" name="Picture 7">
            <a:extLst>
              <a:ext uri="{FF2B5EF4-FFF2-40B4-BE49-F238E27FC236}">
                <a16:creationId xmlns:a16="http://schemas.microsoft.com/office/drawing/2014/main" id="{85C656A6-2534-614C-B581-F723EDE73C6E}"/>
              </a:ext>
            </a:extLst>
          </p:cNvPr>
          <p:cNvPicPr>
            <a:picLocks noChangeAspect="1"/>
          </p:cNvPicPr>
          <p:nvPr userDrawn="1"/>
        </p:nvPicPr>
        <p:blipFill>
          <a:blip r:embed="rId2"/>
          <a:stretch>
            <a:fillRect/>
          </a:stretch>
        </p:blipFill>
        <p:spPr>
          <a:xfrm>
            <a:off x="-67376" y="-1718"/>
            <a:ext cx="9153624" cy="6865219"/>
          </a:xfrm>
          <a:prstGeom prst="rect">
            <a:avLst/>
          </a:prstGeom>
        </p:spPr>
      </p:pic>
    </p:spTree>
    <p:extLst>
      <p:ext uri="{BB962C8B-B14F-4D97-AF65-F5344CB8AC3E}">
        <p14:creationId xmlns:p14="http://schemas.microsoft.com/office/powerpoint/2010/main" val="2128571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F7D68D-C3C8-9348-A373-9A45BDF9006B}" type="datetimeFigureOut">
              <a:rPr lang="en-US" smtClean="0"/>
              <a:t>6/18/25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D1F08-3EBA-F841-9997-EEB983B5C6D1}" type="slidenum">
              <a:rPr lang="en-US" smtClean="0"/>
              <a:t>‹#›</a:t>
            </a:fld>
            <a:endParaRPr lang="en-US"/>
          </a:p>
        </p:txBody>
      </p:sp>
    </p:spTree>
    <p:extLst>
      <p:ext uri="{BB962C8B-B14F-4D97-AF65-F5344CB8AC3E}">
        <p14:creationId xmlns:p14="http://schemas.microsoft.com/office/powerpoint/2010/main" val="1924086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0519" y="365125"/>
            <a:ext cx="1943606"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19701" y="365125"/>
            <a:ext cx="571814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F7D68D-C3C8-9348-A373-9A45BDF9006B}" type="datetimeFigureOut">
              <a:rPr lang="en-US" smtClean="0"/>
              <a:t>6/18/25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D1F08-3EBA-F841-9997-EEB983B5C6D1}" type="slidenum">
              <a:rPr lang="en-US" smtClean="0"/>
              <a:t>‹#›</a:t>
            </a:fld>
            <a:endParaRPr lang="en-US"/>
          </a:p>
        </p:txBody>
      </p:sp>
    </p:spTree>
    <p:extLst>
      <p:ext uri="{BB962C8B-B14F-4D97-AF65-F5344CB8AC3E}">
        <p14:creationId xmlns:p14="http://schemas.microsoft.com/office/powerpoint/2010/main" val="1518825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90EC9D5-30D2-2B46-A170-A27C2D9132DF}"/>
              </a:ext>
            </a:extLst>
          </p:cNvPr>
          <p:cNvPicPr>
            <a:picLocks noChangeAspect="1"/>
          </p:cNvPicPr>
          <p:nvPr userDrawn="1"/>
        </p:nvPicPr>
        <p:blipFill>
          <a:blip r:embed="rId2"/>
          <a:stretch>
            <a:fillRect/>
          </a:stretch>
        </p:blipFill>
        <p:spPr>
          <a:xfrm>
            <a:off x="-67376" y="-1718"/>
            <a:ext cx="9153624" cy="6865219"/>
          </a:xfrm>
          <a:prstGeom prst="rect">
            <a:avLst/>
          </a:prstGeom>
        </p:spPr>
      </p:pic>
      <p:sp>
        <p:nvSpPr>
          <p:cNvPr id="2" name="Title 1"/>
          <p:cNvSpPr>
            <a:spLocks noGrp="1"/>
          </p:cNvSpPr>
          <p:nvPr>
            <p:ph type="title"/>
          </p:nvPr>
        </p:nvSpPr>
        <p:spPr>
          <a:xfrm>
            <a:off x="1463040" y="1315104"/>
            <a:ext cx="6574055" cy="2852737"/>
          </a:xfrm>
        </p:spPr>
        <p:txBody>
          <a:bodyPr anchor="b"/>
          <a:lstStyle>
            <a:lvl1pPr>
              <a:defRPr sz="5915"/>
            </a:lvl1pPr>
          </a:lstStyle>
          <a:p>
            <a:r>
              <a:rPr lang="en-US"/>
              <a:t>Click to edit Master title style</a:t>
            </a:r>
            <a:endParaRPr lang="en-US" dirty="0"/>
          </a:p>
        </p:txBody>
      </p:sp>
      <p:sp>
        <p:nvSpPr>
          <p:cNvPr id="3" name="Text Placeholder 2"/>
          <p:cNvSpPr>
            <a:spLocks noGrp="1"/>
          </p:cNvSpPr>
          <p:nvPr>
            <p:ph type="body" idx="1"/>
          </p:nvPr>
        </p:nvSpPr>
        <p:spPr>
          <a:xfrm>
            <a:off x="1463040" y="4194829"/>
            <a:ext cx="6574055" cy="1500187"/>
          </a:xfrm>
        </p:spPr>
        <p:txBody>
          <a:bodyPr/>
          <a:lstStyle>
            <a:lvl1pPr marL="0" indent="0">
              <a:buNone/>
              <a:defRPr sz="2366">
                <a:solidFill>
                  <a:schemeClr val="tx1"/>
                </a:solidFill>
              </a:defRPr>
            </a:lvl1pPr>
            <a:lvl2pPr marL="450708" indent="0">
              <a:buNone/>
              <a:defRPr sz="1972">
                <a:solidFill>
                  <a:schemeClr val="tx1">
                    <a:tint val="75000"/>
                  </a:schemeClr>
                </a:solidFill>
              </a:defRPr>
            </a:lvl2pPr>
            <a:lvl3pPr marL="901416" indent="0">
              <a:buNone/>
              <a:defRPr sz="1774">
                <a:solidFill>
                  <a:schemeClr val="tx1">
                    <a:tint val="75000"/>
                  </a:schemeClr>
                </a:solidFill>
              </a:defRPr>
            </a:lvl3pPr>
            <a:lvl4pPr marL="1352123" indent="0">
              <a:buNone/>
              <a:defRPr sz="1577">
                <a:solidFill>
                  <a:schemeClr val="tx1">
                    <a:tint val="75000"/>
                  </a:schemeClr>
                </a:solidFill>
              </a:defRPr>
            </a:lvl4pPr>
            <a:lvl5pPr marL="1802831" indent="0">
              <a:buNone/>
              <a:defRPr sz="1577">
                <a:solidFill>
                  <a:schemeClr val="tx1">
                    <a:tint val="75000"/>
                  </a:schemeClr>
                </a:solidFill>
              </a:defRPr>
            </a:lvl5pPr>
            <a:lvl6pPr marL="2253539" indent="0">
              <a:buNone/>
              <a:defRPr sz="1577">
                <a:solidFill>
                  <a:schemeClr val="tx1">
                    <a:tint val="75000"/>
                  </a:schemeClr>
                </a:solidFill>
              </a:defRPr>
            </a:lvl6pPr>
            <a:lvl7pPr marL="2704247" indent="0">
              <a:buNone/>
              <a:defRPr sz="1577">
                <a:solidFill>
                  <a:schemeClr val="tx1">
                    <a:tint val="75000"/>
                  </a:schemeClr>
                </a:solidFill>
              </a:defRPr>
            </a:lvl7pPr>
            <a:lvl8pPr marL="3154954" indent="0">
              <a:buNone/>
              <a:defRPr sz="1577">
                <a:solidFill>
                  <a:schemeClr val="tx1">
                    <a:tint val="75000"/>
                  </a:schemeClr>
                </a:solidFill>
              </a:defRPr>
            </a:lvl8pPr>
            <a:lvl9pPr marL="3605662" indent="0">
              <a:buNone/>
              <a:defRPr sz="157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F7D68D-C3C8-9348-A373-9A45BDF9006B}" type="datetimeFigureOut">
              <a:rPr lang="en-US" smtClean="0"/>
              <a:t>6/18/25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D1F08-3EBA-F841-9997-EEB983B5C6D1}" type="slidenum">
              <a:rPr lang="en-US" smtClean="0"/>
              <a:t>‹#›</a:t>
            </a:fld>
            <a:endParaRPr lang="en-US"/>
          </a:p>
        </p:txBody>
      </p:sp>
    </p:spTree>
    <p:extLst>
      <p:ext uri="{BB962C8B-B14F-4D97-AF65-F5344CB8AC3E}">
        <p14:creationId xmlns:p14="http://schemas.microsoft.com/office/powerpoint/2010/main" val="1625778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42EB7EFB-AD79-F84A-AA4D-30F14DA23414}"/>
              </a:ext>
            </a:extLst>
          </p:cNvPr>
          <p:cNvPicPr>
            <a:picLocks noChangeAspect="1"/>
          </p:cNvPicPr>
          <p:nvPr userDrawn="1"/>
        </p:nvPicPr>
        <p:blipFill>
          <a:blip r:embed="rId2"/>
          <a:stretch>
            <a:fillRect/>
          </a:stretch>
        </p:blipFill>
        <p:spPr>
          <a:xfrm>
            <a:off x="-137509" y="0"/>
            <a:ext cx="9151334" cy="6863501"/>
          </a:xfrm>
          <a:prstGeom prst="rect">
            <a:avLst/>
          </a:prstGeom>
        </p:spPr>
      </p:pic>
      <p:sp>
        <p:nvSpPr>
          <p:cNvPr id="2" name="Title 1"/>
          <p:cNvSpPr>
            <a:spLocks noGrp="1"/>
          </p:cNvSpPr>
          <p:nvPr>
            <p:ph type="title"/>
          </p:nvPr>
        </p:nvSpPr>
        <p:spPr>
          <a:xfrm>
            <a:off x="1572602" y="365128"/>
            <a:ext cx="7070884" cy="1122216"/>
          </a:xfrm>
        </p:spPr>
        <p:txBody>
          <a:bodyPr/>
          <a:lstStyle/>
          <a:p>
            <a:r>
              <a:rPr lang="en-US"/>
              <a:t>Click to edit Master title style</a:t>
            </a:r>
            <a:endParaRPr lang="en-US" dirty="0"/>
          </a:p>
        </p:txBody>
      </p:sp>
      <p:sp>
        <p:nvSpPr>
          <p:cNvPr id="3" name="Content Placeholder 2"/>
          <p:cNvSpPr>
            <a:spLocks noGrp="1"/>
          </p:cNvSpPr>
          <p:nvPr>
            <p:ph idx="1"/>
          </p:nvPr>
        </p:nvSpPr>
        <p:spPr>
          <a:xfrm>
            <a:off x="1572602" y="1852473"/>
            <a:ext cx="7070884" cy="38071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F7D68D-C3C8-9348-A373-9A45BDF9006B}" type="datetimeFigureOut">
              <a:rPr lang="en-US" smtClean="0"/>
              <a:t>6/18/25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D1F08-3EBA-F841-9997-EEB983B5C6D1}" type="slidenum">
              <a:rPr lang="en-US" smtClean="0"/>
              <a:t>‹#›</a:t>
            </a:fld>
            <a:endParaRPr lang="en-US"/>
          </a:p>
        </p:txBody>
      </p:sp>
      <p:pic>
        <p:nvPicPr>
          <p:cNvPr id="12" name="Picture 11">
            <a:extLst>
              <a:ext uri="{FF2B5EF4-FFF2-40B4-BE49-F238E27FC236}">
                <a16:creationId xmlns:a16="http://schemas.microsoft.com/office/drawing/2014/main" id="{84A0DA76-3069-1F4A-B9A9-625F2330FA0E}"/>
              </a:ext>
            </a:extLst>
          </p:cNvPr>
          <p:cNvPicPr>
            <a:picLocks noChangeAspect="1"/>
          </p:cNvPicPr>
          <p:nvPr userDrawn="1"/>
        </p:nvPicPr>
        <p:blipFill>
          <a:blip r:embed="rId3"/>
          <a:stretch>
            <a:fillRect/>
          </a:stretch>
        </p:blipFill>
        <p:spPr>
          <a:xfrm flipV="1">
            <a:off x="1572602" y="1487344"/>
            <a:ext cx="7070884" cy="206234"/>
          </a:xfrm>
          <a:prstGeom prst="rect">
            <a:avLst/>
          </a:prstGeom>
        </p:spPr>
      </p:pic>
    </p:spTree>
    <p:extLst>
      <p:ext uri="{BB962C8B-B14F-4D97-AF65-F5344CB8AC3E}">
        <p14:creationId xmlns:p14="http://schemas.microsoft.com/office/powerpoint/2010/main" val="3366360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F7D68D-C3C8-9348-A373-9A45BDF9006B}" type="datetimeFigureOut">
              <a:rPr lang="en-US" smtClean="0"/>
              <a:t>6/18/25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CD1F08-3EBA-F841-9997-EEB983B5C6D1}" type="slidenum">
              <a:rPr lang="en-US" smtClean="0"/>
              <a:t>‹#›</a:t>
            </a:fld>
            <a:endParaRPr lang="en-US"/>
          </a:p>
        </p:txBody>
      </p:sp>
      <p:pic>
        <p:nvPicPr>
          <p:cNvPr id="8" name="Picture 7">
            <a:extLst>
              <a:ext uri="{FF2B5EF4-FFF2-40B4-BE49-F238E27FC236}">
                <a16:creationId xmlns:a16="http://schemas.microsoft.com/office/drawing/2014/main" id="{366C62E7-2C2F-D047-B4F9-931AC1D03254}"/>
              </a:ext>
            </a:extLst>
          </p:cNvPr>
          <p:cNvPicPr>
            <a:picLocks noChangeAspect="1"/>
          </p:cNvPicPr>
          <p:nvPr userDrawn="1"/>
        </p:nvPicPr>
        <p:blipFill>
          <a:blip r:embed="rId2"/>
          <a:stretch>
            <a:fillRect/>
          </a:stretch>
        </p:blipFill>
        <p:spPr>
          <a:xfrm>
            <a:off x="-65088" y="48815"/>
            <a:ext cx="9078913" cy="6809185"/>
          </a:xfrm>
          <a:prstGeom prst="rect">
            <a:avLst/>
          </a:prstGeom>
        </p:spPr>
      </p:pic>
      <p:sp>
        <p:nvSpPr>
          <p:cNvPr id="9" name="Text Placeholder 3">
            <a:extLst>
              <a:ext uri="{FF2B5EF4-FFF2-40B4-BE49-F238E27FC236}">
                <a16:creationId xmlns:a16="http://schemas.microsoft.com/office/drawing/2014/main" id="{2A28414E-4AF8-A144-A092-1A86A8E9DE32}"/>
              </a:ext>
            </a:extLst>
          </p:cNvPr>
          <p:cNvSpPr>
            <a:spLocks noGrp="1"/>
          </p:cNvSpPr>
          <p:nvPr>
            <p:ph type="body" sz="half" idx="2"/>
          </p:nvPr>
        </p:nvSpPr>
        <p:spPr>
          <a:xfrm>
            <a:off x="601625" y="690612"/>
            <a:ext cx="7773250" cy="4584031"/>
          </a:xfrm>
        </p:spPr>
        <p:txBody>
          <a:bodyPr/>
          <a:lstStyle>
            <a:lvl1pPr marL="0" indent="0">
              <a:buNone/>
              <a:defRPr sz="1577"/>
            </a:lvl1pPr>
            <a:lvl2pPr marL="450708" indent="0">
              <a:buNone/>
              <a:defRPr sz="1380"/>
            </a:lvl2pPr>
            <a:lvl3pPr marL="901416" indent="0">
              <a:buNone/>
              <a:defRPr sz="1183"/>
            </a:lvl3pPr>
            <a:lvl4pPr marL="1352123" indent="0">
              <a:buNone/>
              <a:defRPr sz="986"/>
            </a:lvl4pPr>
            <a:lvl5pPr marL="1802831" indent="0">
              <a:buNone/>
              <a:defRPr sz="986"/>
            </a:lvl5pPr>
            <a:lvl6pPr marL="2253539" indent="0">
              <a:buNone/>
              <a:defRPr sz="986"/>
            </a:lvl6pPr>
            <a:lvl7pPr marL="2704247" indent="0">
              <a:buNone/>
              <a:defRPr sz="986"/>
            </a:lvl7pPr>
            <a:lvl8pPr marL="3154954" indent="0">
              <a:buNone/>
              <a:defRPr sz="986"/>
            </a:lvl8pPr>
            <a:lvl9pPr marL="3605662" indent="0">
              <a:buNone/>
              <a:defRPr sz="986"/>
            </a:lvl9pPr>
          </a:lstStyle>
          <a:p>
            <a:pPr lvl="0"/>
            <a:r>
              <a:rPr lang="en-US"/>
              <a:t>Click to edit Master text styles</a:t>
            </a:r>
          </a:p>
        </p:txBody>
      </p:sp>
    </p:spTree>
    <p:extLst>
      <p:ext uri="{BB962C8B-B14F-4D97-AF65-F5344CB8AC3E}">
        <p14:creationId xmlns:p14="http://schemas.microsoft.com/office/powerpoint/2010/main" val="4204899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19700" y="1825625"/>
            <a:ext cx="383087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563249" y="1825625"/>
            <a:ext cx="383087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AF7D68D-C3C8-9348-A373-9A45BDF9006B}" type="datetimeFigureOut">
              <a:rPr lang="en-US" smtClean="0"/>
              <a:t>6/18/25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CD1F08-3EBA-F841-9997-EEB983B5C6D1}" type="slidenum">
              <a:rPr lang="en-US" smtClean="0"/>
              <a:t>‹#›</a:t>
            </a:fld>
            <a:endParaRPr lang="en-US"/>
          </a:p>
        </p:txBody>
      </p:sp>
    </p:spTree>
    <p:extLst>
      <p:ext uri="{BB962C8B-B14F-4D97-AF65-F5344CB8AC3E}">
        <p14:creationId xmlns:p14="http://schemas.microsoft.com/office/powerpoint/2010/main" val="3957182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0875" y="365127"/>
            <a:ext cx="7774424"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0875" y="1681163"/>
            <a:ext cx="3813270" cy="823912"/>
          </a:xfrm>
        </p:spPr>
        <p:txBody>
          <a:bodyPr anchor="b"/>
          <a:lstStyle>
            <a:lvl1pPr marL="0" indent="0">
              <a:buNone/>
              <a:defRPr sz="2366" b="1"/>
            </a:lvl1pPr>
            <a:lvl2pPr marL="450708" indent="0">
              <a:buNone/>
              <a:defRPr sz="1972" b="1"/>
            </a:lvl2pPr>
            <a:lvl3pPr marL="901416" indent="0">
              <a:buNone/>
              <a:defRPr sz="1774" b="1"/>
            </a:lvl3pPr>
            <a:lvl4pPr marL="1352123" indent="0">
              <a:buNone/>
              <a:defRPr sz="1577" b="1"/>
            </a:lvl4pPr>
            <a:lvl5pPr marL="1802831" indent="0">
              <a:buNone/>
              <a:defRPr sz="1577" b="1"/>
            </a:lvl5pPr>
            <a:lvl6pPr marL="2253539" indent="0">
              <a:buNone/>
              <a:defRPr sz="1577" b="1"/>
            </a:lvl6pPr>
            <a:lvl7pPr marL="2704247" indent="0">
              <a:buNone/>
              <a:defRPr sz="1577" b="1"/>
            </a:lvl7pPr>
            <a:lvl8pPr marL="3154954" indent="0">
              <a:buNone/>
              <a:defRPr sz="1577" b="1"/>
            </a:lvl8pPr>
            <a:lvl9pPr marL="3605662" indent="0">
              <a:buNone/>
              <a:defRPr sz="1577" b="1"/>
            </a:lvl9pPr>
          </a:lstStyle>
          <a:p>
            <a:pPr lvl="0"/>
            <a:r>
              <a:rPr lang="en-US"/>
              <a:t>Click to edit Master text styles</a:t>
            </a:r>
          </a:p>
        </p:txBody>
      </p:sp>
      <p:sp>
        <p:nvSpPr>
          <p:cNvPr id="4" name="Content Placeholder 3"/>
          <p:cNvSpPr>
            <a:spLocks noGrp="1"/>
          </p:cNvSpPr>
          <p:nvPr>
            <p:ph sz="half" idx="2"/>
          </p:nvPr>
        </p:nvSpPr>
        <p:spPr>
          <a:xfrm>
            <a:off x="620875" y="2505075"/>
            <a:ext cx="381327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563249" y="1681163"/>
            <a:ext cx="3832050" cy="823912"/>
          </a:xfrm>
        </p:spPr>
        <p:txBody>
          <a:bodyPr anchor="b"/>
          <a:lstStyle>
            <a:lvl1pPr marL="0" indent="0">
              <a:buNone/>
              <a:defRPr sz="2366" b="1"/>
            </a:lvl1pPr>
            <a:lvl2pPr marL="450708" indent="0">
              <a:buNone/>
              <a:defRPr sz="1972" b="1"/>
            </a:lvl2pPr>
            <a:lvl3pPr marL="901416" indent="0">
              <a:buNone/>
              <a:defRPr sz="1774" b="1"/>
            </a:lvl3pPr>
            <a:lvl4pPr marL="1352123" indent="0">
              <a:buNone/>
              <a:defRPr sz="1577" b="1"/>
            </a:lvl4pPr>
            <a:lvl5pPr marL="1802831" indent="0">
              <a:buNone/>
              <a:defRPr sz="1577" b="1"/>
            </a:lvl5pPr>
            <a:lvl6pPr marL="2253539" indent="0">
              <a:buNone/>
              <a:defRPr sz="1577" b="1"/>
            </a:lvl6pPr>
            <a:lvl7pPr marL="2704247" indent="0">
              <a:buNone/>
              <a:defRPr sz="1577" b="1"/>
            </a:lvl7pPr>
            <a:lvl8pPr marL="3154954" indent="0">
              <a:buNone/>
              <a:defRPr sz="1577" b="1"/>
            </a:lvl8pPr>
            <a:lvl9pPr marL="3605662" indent="0">
              <a:buNone/>
              <a:defRPr sz="1577" b="1"/>
            </a:lvl9pPr>
          </a:lstStyle>
          <a:p>
            <a:pPr lvl="0"/>
            <a:r>
              <a:rPr lang="en-US"/>
              <a:t>Click to edit Master text styles</a:t>
            </a:r>
          </a:p>
        </p:txBody>
      </p:sp>
      <p:sp>
        <p:nvSpPr>
          <p:cNvPr id="6" name="Content Placeholder 5"/>
          <p:cNvSpPr>
            <a:spLocks noGrp="1"/>
          </p:cNvSpPr>
          <p:nvPr>
            <p:ph sz="quarter" idx="4"/>
          </p:nvPr>
        </p:nvSpPr>
        <p:spPr>
          <a:xfrm>
            <a:off x="4563249" y="2505075"/>
            <a:ext cx="383205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AF7D68D-C3C8-9348-A373-9A45BDF9006B}" type="datetimeFigureOut">
              <a:rPr lang="en-US" smtClean="0"/>
              <a:t>6/18/25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CD1F08-3EBA-F841-9997-EEB983B5C6D1}" type="slidenum">
              <a:rPr lang="en-US" smtClean="0"/>
              <a:t>‹#›</a:t>
            </a:fld>
            <a:endParaRPr lang="en-US"/>
          </a:p>
        </p:txBody>
      </p:sp>
    </p:spTree>
    <p:extLst>
      <p:ext uri="{BB962C8B-B14F-4D97-AF65-F5344CB8AC3E}">
        <p14:creationId xmlns:p14="http://schemas.microsoft.com/office/powerpoint/2010/main" val="2056447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AF7D68D-C3C8-9348-A373-9A45BDF9006B}" type="datetimeFigureOut">
              <a:rPr lang="en-US" smtClean="0"/>
              <a:t>6/18/25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CD1F08-3EBA-F841-9997-EEB983B5C6D1}" type="slidenum">
              <a:rPr lang="en-US" smtClean="0"/>
              <a:t>‹#›</a:t>
            </a:fld>
            <a:endParaRPr lang="en-US"/>
          </a:p>
        </p:txBody>
      </p:sp>
    </p:spTree>
    <p:extLst>
      <p:ext uri="{BB962C8B-B14F-4D97-AF65-F5344CB8AC3E}">
        <p14:creationId xmlns:p14="http://schemas.microsoft.com/office/powerpoint/2010/main" val="1656535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0875" y="457200"/>
            <a:ext cx="2907193" cy="1600200"/>
          </a:xfrm>
        </p:spPr>
        <p:txBody>
          <a:bodyPr anchor="b"/>
          <a:lstStyle>
            <a:lvl1pPr>
              <a:defRPr sz="3155"/>
            </a:lvl1pPr>
          </a:lstStyle>
          <a:p>
            <a:r>
              <a:rPr lang="en-US"/>
              <a:t>Click to edit Master title style</a:t>
            </a:r>
            <a:endParaRPr lang="en-US" dirty="0"/>
          </a:p>
        </p:txBody>
      </p:sp>
      <p:sp>
        <p:nvSpPr>
          <p:cNvPr id="3" name="Content Placeholder 2"/>
          <p:cNvSpPr>
            <a:spLocks noGrp="1"/>
          </p:cNvSpPr>
          <p:nvPr>
            <p:ph idx="1"/>
          </p:nvPr>
        </p:nvSpPr>
        <p:spPr>
          <a:xfrm>
            <a:off x="3832050" y="987427"/>
            <a:ext cx="4563249" cy="4873625"/>
          </a:xfrm>
        </p:spPr>
        <p:txBody>
          <a:bodyPr/>
          <a:lstStyle>
            <a:lvl1pPr>
              <a:defRPr sz="3155"/>
            </a:lvl1pPr>
            <a:lvl2pPr>
              <a:defRPr sz="2760"/>
            </a:lvl2pPr>
            <a:lvl3pPr>
              <a:defRPr sz="2366"/>
            </a:lvl3pPr>
            <a:lvl4pPr>
              <a:defRPr sz="1972"/>
            </a:lvl4pPr>
            <a:lvl5pPr>
              <a:defRPr sz="1972"/>
            </a:lvl5pPr>
            <a:lvl6pPr>
              <a:defRPr sz="1972"/>
            </a:lvl6pPr>
            <a:lvl7pPr>
              <a:defRPr sz="1972"/>
            </a:lvl7pPr>
            <a:lvl8pPr>
              <a:defRPr sz="1972"/>
            </a:lvl8pPr>
            <a:lvl9pPr>
              <a:defRPr sz="197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0875" y="2057400"/>
            <a:ext cx="2907193" cy="3811588"/>
          </a:xfrm>
        </p:spPr>
        <p:txBody>
          <a:bodyPr/>
          <a:lstStyle>
            <a:lvl1pPr marL="0" indent="0">
              <a:buNone/>
              <a:defRPr sz="1577"/>
            </a:lvl1pPr>
            <a:lvl2pPr marL="450708" indent="0">
              <a:buNone/>
              <a:defRPr sz="1380"/>
            </a:lvl2pPr>
            <a:lvl3pPr marL="901416" indent="0">
              <a:buNone/>
              <a:defRPr sz="1183"/>
            </a:lvl3pPr>
            <a:lvl4pPr marL="1352123" indent="0">
              <a:buNone/>
              <a:defRPr sz="986"/>
            </a:lvl4pPr>
            <a:lvl5pPr marL="1802831" indent="0">
              <a:buNone/>
              <a:defRPr sz="986"/>
            </a:lvl5pPr>
            <a:lvl6pPr marL="2253539" indent="0">
              <a:buNone/>
              <a:defRPr sz="986"/>
            </a:lvl6pPr>
            <a:lvl7pPr marL="2704247" indent="0">
              <a:buNone/>
              <a:defRPr sz="986"/>
            </a:lvl7pPr>
            <a:lvl8pPr marL="3154954" indent="0">
              <a:buNone/>
              <a:defRPr sz="986"/>
            </a:lvl8pPr>
            <a:lvl9pPr marL="3605662" indent="0">
              <a:buNone/>
              <a:defRPr sz="986"/>
            </a:lvl9pPr>
          </a:lstStyle>
          <a:p>
            <a:pPr lvl="0"/>
            <a:r>
              <a:rPr lang="en-US"/>
              <a:t>Click to edit Master text styles</a:t>
            </a:r>
          </a:p>
        </p:txBody>
      </p:sp>
      <p:sp>
        <p:nvSpPr>
          <p:cNvPr id="5" name="Date Placeholder 4"/>
          <p:cNvSpPr>
            <a:spLocks noGrp="1"/>
          </p:cNvSpPr>
          <p:nvPr>
            <p:ph type="dt" sz="half" idx="10"/>
          </p:nvPr>
        </p:nvSpPr>
        <p:spPr/>
        <p:txBody>
          <a:bodyPr/>
          <a:lstStyle/>
          <a:p>
            <a:fld id="{BAF7D68D-C3C8-9348-A373-9A45BDF9006B}" type="datetimeFigureOut">
              <a:rPr lang="en-US" smtClean="0"/>
              <a:t>6/18/25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CD1F08-3EBA-F841-9997-EEB983B5C6D1}" type="slidenum">
              <a:rPr lang="en-US" smtClean="0"/>
              <a:t>‹#›</a:t>
            </a:fld>
            <a:endParaRPr lang="en-US"/>
          </a:p>
        </p:txBody>
      </p:sp>
    </p:spTree>
    <p:extLst>
      <p:ext uri="{BB962C8B-B14F-4D97-AF65-F5344CB8AC3E}">
        <p14:creationId xmlns:p14="http://schemas.microsoft.com/office/powerpoint/2010/main" val="1309015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0875" y="457200"/>
            <a:ext cx="2907193" cy="1600200"/>
          </a:xfrm>
        </p:spPr>
        <p:txBody>
          <a:bodyPr anchor="b"/>
          <a:lstStyle>
            <a:lvl1pPr>
              <a:defRPr sz="3155"/>
            </a:lvl1pPr>
          </a:lstStyle>
          <a:p>
            <a:r>
              <a:rPr lang="en-US"/>
              <a:t>Click to edit Master title style</a:t>
            </a:r>
            <a:endParaRPr lang="en-US" dirty="0"/>
          </a:p>
        </p:txBody>
      </p:sp>
      <p:sp>
        <p:nvSpPr>
          <p:cNvPr id="3" name="Picture Placeholder 2"/>
          <p:cNvSpPr>
            <a:spLocks noGrp="1" noChangeAspect="1"/>
          </p:cNvSpPr>
          <p:nvPr>
            <p:ph type="pic" idx="1"/>
          </p:nvPr>
        </p:nvSpPr>
        <p:spPr>
          <a:xfrm>
            <a:off x="3832050" y="987427"/>
            <a:ext cx="4563249" cy="4873625"/>
          </a:xfrm>
        </p:spPr>
        <p:txBody>
          <a:bodyPr anchor="t"/>
          <a:lstStyle>
            <a:lvl1pPr marL="0" indent="0">
              <a:buNone/>
              <a:defRPr sz="3155"/>
            </a:lvl1pPr>
            <a:lvl2pPr marL="450708" indent="0">
              <a:buNone/>
              <a:defRPr sz="2760"/>
            </a:lvl2pPr>
            <a:lvl3pPr marL="901416" indent="0">
              <a:buNone/>
              <a:defRPr sz="2366"/>
            </a:lvl3pPr>
            <a:lvl4pPr marL="1352123" indent="0">
              <a:buNone/>
              <a:defRPr sz="1972"/>
            </a:lvl4pPr>
            <a:lvl5pPr marL="1802831" indent="0">
              <a:buNone/>
              <a:defRPr sz="1972"/>
            </a:lvl5pPr>
            <a:lvl6pPr marL="2253539" indent="0">
              <a:buNone/>
              <a:defRPr sz="1972"/>
            </a:lvl6pPr>
            <a:lvl7pPr marL="2704247" indent="0">
              <a:buNone/>
              <a:defRPr sz="1972"/>
            </a:lvl7pPr>
            <a:lvl8pPr marL="3154954" indent="0">
              <a:buNone/>
              <a:defRPr sz="1972"/>
            </a:lvl8pPr>
            <a:lvl9pPr marL="3605662" indent="0">
              <a:buNone/>
              <a:defRPr sz="1972"/>
            </a:lvl9pPr>
          </a:lstStyle>
          <a:p>
            <a:r>
              <a:rPr lang="en-US"/>
              <a:t>Click icon to add picture</a:t>
            </a:r>
            <a:endParaRPr lang="en-US" dirty="0"/>
          </a:p>
        </p:txBody>
      </p:sp>
      <p:sp>
        <p:nvSpPr>
          <p:cNvPr id="4" name="Text Placeholder 3"/>
          <p:cNvSpPr>
            <a:spLocks noGrp="1"/>
          </p:cNvSpPr>
          <p:nvPr>
            <p:ph type="body" sz="half" idx="2"/>
          </p:nvPr>
        </p:nvSpPr>
        <p:spPr>
          <a:xfrm>
            <a:off x="620875" y="2057400"/>
            <a:ext cx="2907193" cy="3811588"/>
          </a:xfrm>
        </p:spPr>
        <p:txBody>
          <a:bodyPr/>
          <a:lstStyle>
            <a:lvl1pPr marL="0" indent="0">
              <a:buNone/>
              <a:defRPr sz="1577"/>
            </a:lvl1pPr>
            <a:lvl2pPr marL="450708" indent="0">
              <a:buNone/>
              <a:defRPr sz="1380"/>
            </a:lvl2pPr>
            <a:lvl3pPr marL="901416" indent="0">
              <a:buNone/>
              <a:defRPr sz="1183"/>
            </a:lvl3pPr>
            <a:lvl4pPr marL="1352123" indent="0">
              <a:buNone/>
              <a:defRPr sz="986"/>
            </a:lvl4pPr>
            <a:lvl5pPr marL="1802831" indent="0">
              <a:buNone/>
              <a:defRPr sz="986"/>
            </a:lvl5pPr>
            <a:lvl6pPr marL="2253539" indent="0">
              <a:buNone/>
              <a:defRPr sz="986"/>
            </a:lvl6pPr>
            <a:lvl7pPr marL="2704247" indent="0">
              <a:buNone/>
              <a:defRPr sz="986"/>
            </a:lvl7pPr>
            <a:lvl8pPr marL="3154954" indent="0">
              <a:buNone/>
              <a:defRPr sz="986"/>
            </a:lvl8pPr>
            <a:lvl9pPr marL="3605662" indent="0">
              <a:buNone/>
              <a:defRPr sz="986"/>
            </a:lvl9pPr>
          </a:lstStyle>
          <a:p>
            <a:pPr lvl="0"/>
            <a:r>
              <a:rPr lang="en-US"/>
              <a:t>Click to edit Master text styles</a:t>
            </a:r>
          </a:p>
        </p:txBody>
      </p:sp>
      <p:sp>
        <p:nvSpPr>
          <p:cNvPr id="5" name="Date Placeholder 4"/>
          <p:cNvSpPr>
            <a:spLocks noGrp="1"/>
          </p:cNvSpPr>
          <p:nvPr>
            <p:ph type="dt" sz="half" idx="10"/>
          </p:nvPr>
        </p:nvSpPr>
        <p:spPr/>
        <p:txBody>
          <a:bodyPr/>
          <a:lstStyle/>
          <a:p>
            <a:fld id="{BAF7D68D-C3C8-9348-A373-9A45BDF9006B}" type="datetimeFigureOut">
              <a:rPr lang="en-US" smtClean="0"/>
              <a:t>6/18/25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CD1F08-3EBA-F841-9997-EEB983B5C6D1}" type="slidenum">
              <a:rPr lang="en-US" smtClean="0"/>
              <a:t>‹#›</a:t>
            </a:fld>
            <a:endParaRPr lang="en-US"/>
          </a:p>
        </p:txBody>
      </p:sp>
    </p:spTree>
    <p:extLst>
      <p:ext uri="{BB962C8B-B14F-4D97-AF65-F5344CB8AC3E}">
        <p14:creationId xmlns:p14="http://schemas.microsoft.com/office/powerpoint/2010/main" val="3168744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9701" y="365127"/>
            <a:ext cx="7774424"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19701" y="1825625"/>
            <a:ext cx="7774424"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19700" y="6356352"/>
            <a:ext cx="2028111" cy="365125"/>
          </a:xfrm>
          <a:prstGeom prst="rect">
            <a:avLst/>
          </a:prstGeom>
        </p:spPr>
        <p:txBody>
          <a:bodyPr vert="horz" lIns="91440" tIns="45720" rIns="91440" bIns="45720" rtlCol="0" anchor="ctr"/>
          <a:lstStyle>
            <a:lvl1pPr algn="l">
              <a:defRPr sz="1183">
                <a:solidFill>
                  <a:schemeClr val="tx1">
                    <a:tint val="75000"/>
                  </a:schemeClr>
                </a:solidFill>
              </a:defRPr>
            </a:lvl1pPr>
          </a:lstStyle>
          <a:p>
            <a:fld id="{BAF7D68D-C3C8-9348-A373-9A45BDF9006B}" type="datetimeFigureOut">
              <a:rPr lang="en-US" smtClean="0"/>
              <a:t>6/18/25</a:t>
            </a:fld>
            <a:endParaRPr lang="en-US"/>
          </a:p>
        </p:txBody>
      </p:sp>
      <p:sp>
        <p:nvSpPr>
          <p:cNvPr id="5" name="Footer Placeholder 4"/>
          <p:cNvSpPr>
            <a:spLocks noGrp="1"/>
          </p:cNvSpPr>
          <p:nvPr>
            <p:ph type="ftr" sz="quarter" idx="3"/>
          </p:nvPr>
        </p:nvSpPr>
        <p:spPr>
          <a:xfrm>
            <a:off x="2985830" y="6356352"/>
            <a:ext cx="3042166" cy="365125"/>
          </a:xfrm>
          <a:prstGeom prst="rect">
            <a:avLst/>
          </a:prstGeom>
        </p:spPr>
        <p:txBody>
          <a:bodyPr vert="horz" lIns="91440" tIns="45720" rIns="91440" bIns="45720" rtlCol="0" anchor="ctr"/>
          <a:lstStyle>
            <a:lvl1pPr algn="ctr">
              <a:defRPr sz="118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366014" y="6356352"/>
            <a:ext cx="2028111" cy="365125"/>
          </a:xfrm>
          <a:prstGeom prst="rect">
            <a:avLst/>
          </a:prstGeom>
        </p:spPr>
        <p:txBody>
          <a:bodyPr vert="horz" lIns="91440" tIns="45720" rIns="91440" bIns="45720" rtlCol="0" anchor="ctr"/>
          <a:lstStyle>
            <a:lvl1pPr algn="r">
              <a:defRPr sz="1183">
                <a:solidFill>
                  <a:schemeClr val="tx1">
                    <a:tint val="75000"/>
                  </a:schemeClr>
                </a:solidFill>
              </a:defRPr>
            </a:lvl1pPr>
          </a:lstStyle>
          <a:p>
            <a:fld id="{C1CD1F08-3EBA-F841-9997-EEB983B5C6D1}" type="slidenum">
              <a:rPr lang="en-US" smtClean="0"/>
              <a:t>‹#›</a:t>
            </a:fld>
            <a:endParaRPr lang="en-US"/>
          </a:p>
        </p:txBody>
      </p:sp>
    </p:spTree>
    <p:extLst>
      <p:ext uri="{BB962C8B-B14F-4D97-AF65-F5344CB8AC3E}">
        <p14:creationId xmlns:p14="http://schemas.microsoft.com/office/powerpoint/2010/main" val="4287719659"/>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2" r:id="rId3"/>
    <p:sldLayoutId id="2147483667" r:id="rId4"/>
    <p:sldLayoutId id="2147483664" r:id="rId5"/>
    <p:sldLayoutId id="2147483665" r:id="rId6"/>
    <p:sldLayoutId id="2147483666" r:id="rId7"/>
    <p:sldLayoutId id="2147483668" r:id="rId8"/>
    <p:sldLayoutId id="2147483669" r:id="rId9"/>
    <p:sldLayoutId id="2147483670" r:id="rId10"/>
    <p:sldLayoutId id="2147483671" r:id="rId11"/>
  </p:sldLayoutIdLst>
  <p:txStyles>
    <p:titleStyle>
      <a:lvl1pPr algn="l" defTabSz="901416" rtl="0" eaLnBrk="1" latinLnBrk="0" hangingPunct="1">
        <a:lnSpc>
          <a:spcPct val="90000"/>
        </a:lnSpc>
        <a:spcBef>
          <a:spcPct val="0"/>
        </a:spcBef>
        <a:buNone/>
        <a:defRPr sz="3000" b="1" i="0" kern="1200">
          <a:solidFill>
            <a:schemeClr val="tx1"/>
          </a:solidFill>
          <a:latin typeface="Aller" panose="02000503030000020004" pitchFamily="2" charset="77"/>
          <a:ea typeface="+mj-ea"/>
          <a:cs typeface="+mj-cs"/>
        </a:defRPr>
      </a:lvl1pPr>
    </p:titleStyle>
    <p:bodyStyle>
      <a:lvl1pPr marL="225354" indent="-225354" algn="l" defTabSz="901416" rtl="0" eaLnBrk="1" latinLnBrk="0" hangingPunct="1">
        <a:lnSpc>
          <a:spcPct val="90000"/>
        </a:lnSpc>
        <a:spcBef>
          <a:spcPts val="986"/>
        </a:spcBef>
        <a:buFont typeface="Arial" panose="020B0604020202020204" pitchFamily="34" charset="0"/>
        <a:buChar char="•"/>
        <a:defRPr sz="2760" kern="1200">
          <a:solidFill>
            <a:schemeClr val="tx1"/>
          </a:solidFill>
          <a:latin typeface="Aller" panose="02000503030000020004" pitchFamily="2" charset="77"/>
          <a:ea typeface="+mn-ea"/>
          <a:cs typeface="+mn-cs"/>
        </a:defRPr>
      </a:lvl1pPr>
      <a:lvl2pPr marL="676062" indent="-225354" algn="l" defTabSz="901416" rtl="0" eaLnBrk="1" latinLnBrk="0" hangingPunct="1">
        <a:lnSpc>
          <a:spcPct val="90000"/>
        </a:lnSpc>
        <a:spcBef>
          <a:spcPts val="493"/>
        </a:spcBef>
        <a:buFont typeface="Arial" panose="020B0604020202020204" pitchFamily="34" charset="0"/>
        <a:buChar char="•"/>
        <a:defRPr sz="2366" kern="1200">
          <a:solidFill>
            <a:schemeClr val="tx1"/>
          </a:solidFill>
          <a:latin typeface="Aller" panose="02000503030000020004" pitchFamily="2" charset="77"/>
          <a:ea typeface="+mn-ea"/>
          <a:cs typeface="+mn-cs"/>
        </a:defRPr>
      </a:lvl2pPr>
      <a:lvl3pPr marL="1126769" indent="-225354" algn="l" defTabSz="901416" rtl="0" eaLnBrk="1" latinLnBrk="0" hangingPunct="1">
        <a:lnSpc>
          <a:spcPct val="90000"/>
        </a:lnSpc>
        <a:spcBef>
          <a:spcPts val="493"/>
        </a:spcBef>
        <a:buFont typeface="Arial" panose="020B0604020202020204" pitchFamily="34" charset="0"/>
        <a:buChar char="•"/>
        <a:defRPr sz="1972" kern="1200">
          <a:solidFill>
            <a:schemeClr val="tx1"/>
          </a:solidFill>
          <a:latin typeface="Aller" panose="02000503030000020004" pitchFamily="2" charset="77"/>
          <a:ea typeface="+mn-ea"/>
          <a:cs typeface="+mn-cs"/>
        </a:defRPr>
      </a:lvl3pPr>
      <a:lvl4pPr marL="1577477" indent="-225354" algn="l" defTabSz="901416" rtl="0" eaLnBrk="1" latinLnBrk="0" hangingPunct="1">
        <a:lnSpc>
          <a:spcPct val="90000"/>
        </a:lnSpc>
        <a:spcBef>
          <a:spcPts val="493"/>
        </a:spcBef>
        <a:buFont typeface="Arial" panose="020B0604020202020204" pitchFamily="34" charset="0"/>
        <a:buChar char="•"/>
        <a:defRPr sz="1774" kern="1200">
          <a:solidFill>
            <a:schemeClr val="tx1"/>
          </a:solidFill>
          <a:latin typeface="Aller" panose="02000503030000020004" pitchFamily="2" charset="77"/>
          <a:ea typeface="+mn-ea"/>
          <a:cs typeface="+mn-cs"/>
        </a:defRPr>
      </a:lvl4pPr>
      <a:lvl5pPr marL="2028185" indent="-225354" algn="l" defTabSz="901416" rtl="0" eaLnBrk="1" latinLnBrk="0" hangingPunct="1">
        <a:lnSpc>
          <a:spcPct val="90000"/>
        </a:lnSpc>
        <a:spcBef>
          <a:spcPts val="493"/>
        </a:spcBef>
        <a:buFont typeface="Arial" panose="020B0604020202020204" pitchFamily="34" charset="0"/>
        <a:buChar char="•"/>
        <a:defRPr sz="1774" kern="1200">
          <a:solidFill>
            <a:schemeClr val="tx1"/>
          </a:solidFill>
          <a:latin typeface="Aller" panose="02000503030000020004" pitchFamily="2" charset="77"/>
          <a:ea typeface="+mn-ea"/>
          <a:cs typeface="+mn-cs"/>
        </a:defRPr>
      </a:lvl5pPr>
      <a:lvl6pPr marL="2478893" indent="-225354" algn="l" defTabSz="901416" rtl="0" eaLnBrk="1" latinLnBrk="0" hangingPunct="1">
        <a:lnSpc>
          <a:spcPct val="90000"/>
        </a:lnSpc>
        <a:spcBef>
          <a:spcPts val="493"/>
        </a:spcBef>
        <a:buFont typeface="Arial" panose="020B0604020202020204" pitchFamily="34" charset="0"/>
        <a:buChar char="•"/>
        <a:defRPr sz="1774" kern="1200">
          <a:solidFill>
            <a:schemeClr val="tx1"/>
          </a:solidFill>
          <a:latin typeface="+mn-lt"/>
          <a:ea typeface="+mn-ea"/>
          <a:cs typeface="+mn-cs"/>
        </a:defRPr>
      </a:lvl6pPr>
      <a:lvl7pPr marL="2929600" indent="-225354" algn="l" defTabSz="901416" rtl="0" eaLnBrk="1" latinLnBrk="0" hangingPunct="1">
        <a:lnSpc>
          <a:spcPct val="90000"/>
        </a:lnSpc>
        <a:spcBef>
          <a:spcPts val="493"/>
        </a:spcBef>
        <a:buFont typeface="Arial" panose="020B0604020202020204" pitchFamily="34" charset="0"/>
        <a:buChar char="•"/>
        <a:defRPr sz="1774" kern="1200">
          <a:solidFill>
            <a:schemeClr val="tx1"/>
          </a:solidFill>
          <a:latin typeface="+mn-lt"/>
          <a:ea typeface="+mn-ea"/>
          <a:cs typeface="+mn-cs"/>
        </a:defRPr>
      </a:lvl7pPr>
      <a:lvl8pPr marL="3380308" indent="-225354" algn="l" defTabSz="901416" rtl="0" eaLnBrk="1" latinLnBrk="0" hangingPunct="1">
        <a:lnSpc>
          <a:spcPct val="90000"/>
        </a:lnSpc>
        <a:spcBef>
          <a:spcPts val="493"/>
        </a:spcBef>
        <a:buFont typeface="Arial" panose="020B0604020202020204" pitchFamily="34" charset="0"/>
        <a:buChar char="•"/>
        <a:defRPr sz="1774" kern="1200">
          <a:solidFill>
            <a:schemeClr val="tx1"/>
          </a:solidFill>
          <a:latin typeface="+mn-lt"/>
          <a:ea typeface="+mn-ea"/>
          <a:cs typeface="+mn-cs"/>
        </a:defRPr>
      </a:lvl8pPr>
      <a:lvl9pPr marL="3831016" indent="-225354" algn="l" defTabSz="901416" rtl="0" eaLnBrk="1" latinLnBrk="0" hangingPunct="1">
        <a:lnSpc>
          <a:spcPct val="90000"/>
        </a:lnSpc>
        <a:spcBef>
          <a:spcPts val="493"/>
        </a:spcBef>
        <a:buFont typeface="Arial" panose="020B0604020202020204" pitchFamily="34" charset="0"/>
        <a:buChar char="•"/>
        <a:defRPr sz="1774" kern="1200">
          <a:solidFill>
            <a:schemeClr val="tx1"/>
          </a:solidFill>
          <a:latin typeface="+mn-lt"/>
          <a:ea typeface="+mn-ea"/>
          <a:cs typeface="+mn-cs"/>
        </a:defRPr>
      </a:lvl9pPr>
    </p:bodyStyle>
    <p:otherStyle>
      <a:defPPr>
        <a:defRPr lang="en-US"/>
      </a:defPPr>
      <a:lvl1pPr marL="0" algn="l" defTabSz="901416" rtl="0" eaLnBrk="1" latinLnBrk="0" hangingPunct="1">
        <a:defRPr sz="1774" kern="1200">
          <a:solidFill>
            <a:schemeClr val="tx1"/>
          </a:solidFill>
          <a:latin typeface="+mn-lt"/>
          <a:ea typeface="+mn-ea"/>
          <a:cs typeface="+mn-cs"/>
        </a:defRPr>
      </a:lvl1pPr>
      <a:lvl2pPr marL="450708" algn="l" defTabSz="901416" rtl="0" eaLnBrk="1" latinLnBrk="0" hangingPunct="1">
        <a:defRPr sz="1774" kern="1200">
          <a:solidFill>
            <a:schemeClr val="tx1"/>
          </a:solidFill>
          <a:latin typeface="+mn-lt"/>
          <a:ea typeface="+mn-ea"/>
          <a:cs typeface="+mn-cs"/>
        </a:defRPr>
      </a:lvl2pPr>
      <a:lvl3pPr marL="901416" algn="l" defTabSz="901416" rtl="0" eaLnBrk="1" latinLnBrk="0" hangingPunct="1">
        <a:defRPr sz="1774" kern="1200">
          <a:solidFill>
            <a:schemeClr val="tx1"/>
          </a:solidFill>
          <a:latin typeface="+mn-lt"/>
          <a:ea typeface="+mn-ea"/>
          <a:cs typeface="+mn-cs"/>
        </a:defRPr>
      </a:lvl3pPr>
      <a:lvl4pPr marL="1352123" algn="l" defTabSz="901416" rtl="0" eaLnBrk="1" latinLnBrk="0" hangingPunct="1">
        <a:defRPr sz="1774" kern="1200">
          <a:solidFill>
            <a:schemeClr val="tx1"/>
          </a:solidFill>
          <a:latin typeface="+mn-lt"/>
          <a:ea typeface="+mn-ea"/>
          <a:cs typeface="+mn-cs"/>
        </a:defRPr>
      </a:lvl4pPr>
      <a:lvl5pPr marL="1802831" algn="l" defTabSz="901416" rtl="0" eaLnBrk="1" latinLnBrk="0" hangingPunct="1">
        <a:defRPr sz="1774" kern="1200">
          <a:solidFill>
            <a:schemeClr val="tx1"/>
          </a:solidFill>
          <a:latin typeface="+mn-lt"/>
          <a:ea typeface="+mn-ea"/>
          <a:cs typeface="+mn-cs"/>
        </a:defRPr>
      </a:lvl5pPr>
      <a:lvl6pPr marL="2253539" algn="l" defTabSz="901416" rtl="0" eaLnBrk="1" latinLnBrk="0" hangingPunct="1">
        <a:defRPr sz="1774" kern="1200">
          <a:solidFill>
            <a:schemeClr val="tx1"/>
          </a:solidFill>
          <a:latin typeface="+mn-lt"/>
          <a:ea typeface="+mn-ea"/>
          <a:cs typeface="+mn-cs"/>
        </a:defRPr>
      </a:lvl6pPr>
      <a:lvl7pPr marL="2704247" algn="l" defTabSz="901416" rtl="0" eaLnBrk="1" latinLnBrk="0" hangingPunct="1">
        <a:defRPr sz="1774" kern="1200">
          <a:solidFill>
            <a:schemeClr val="tx1"/>
          </a:solidFill>
          <a:latin typeface="+mn-lt"/>
          <a:ea typeface="+mn-ea"/>
          <a:cs typeface="+mn-cs"/>
        </a:defRPr>
      </a:lvl7pPr>
      <a:lvl8pPr marL="3154954" algn="l" defTabSz="901416" rtl="0" eaLnBrk="1" latinLnBrk="0" hangingPunct="1">
        <a:defRPr sz="1774" kern="1200">
          <a:solidFill>
            <a:schemeClr val="tx1"/>
          </a:solidFill>
          <a:latin typeface="+mn-lt"/>
          <a:ea typeface="+mn-ea"/>
          <a:cs typeface="+mn-cs"/>
        </a:defRPr>
      </a:lvl8pPr>
      <a:lvl9pPr marL="3605662" algn="l" defTabSz="901416" rtl="0" eaLnBrk="1" latinLnBrk="0" hangingPunct="1">
        <a:defRPr sz="177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0162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7422" y="170055"/>
            <a:ext cx="7774424" cy="1325563"/>
          </a:xfrm>
        </p:spPr>
        <p:txBody>
          <a:bodyPr/>
          <a:lstStyle/>
          <a:p>
            <a:r>
              <a:rPr lang="fr-F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fr-FR" sz="2800" kern="100" dirty="0">
                <a:effectLst/>
                <a:latin typeface="Calibri" panose="020F0502020204030204" pitchFamily="34" charset="0"/>
                <a:ea typeface="Calibri" panose="020F0502020204030204" pitchFamily="34" charset="0"/>
                <a:cs typeface="Times New Roman" panose="02020603050405020304" pitchFamily="18" charset="0"/>
              </a:rPr>
              <a:t>Visibilité, médias sociaux et site web du CUSM</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a:xfrm>
            <a:off x="1519212" y="1674421"/>
            <a:ext cx="6142578" cy="4419489"/>
          </a:xfrm>
        </p:spPr>
        <p:txBody>
          <a:bodyPr/>
          <a:lstStyle/>
          <a:p>
            <a:r>
              <a:rPr lang="fr-FR" sz="2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Nouveaux roll-</a:t>
            </a:r>
            <a:r>
              <a:rPr lang="fr-FR" sz="2400" kern="1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ups</a:t>
            </a:r>
            <a:r>
              <a:rPr lang="fr-FR" sz="2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et affiches</a:t>
            </a:r>
            <a:endParaRPr lang="en-CA" sz="2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2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Écrans plasma</a:t>
            </a:r>
            <a:endParaRPr lang="en-CA" sz="2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2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Dépliants sur les droits des patients</a:t>
            </a:r>
            <a:endParaRPr lang="en-CA" sz="2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2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Marque-page du CU</a:t>
            </a:r>
          </a:p>
          <a:p>
            <a:r>
              <a:rPr lang="fr-FR" sz="2400" kern="100" dirty="0">
                <a:latin typeface="Calibri" panose="020F0502020204030204" pitchFamily="34" charset="0"/>
                <a:ea typeface="Calibri" panose="020F0502020204030204" pitchFamily="34" charset="0"/>
                <a:cs typeface="Times New Roman" panose="02020603050405020304" pitchFamily="18" charset="0"/>
              </a:rPr>
              <a:t>Boîtes à suggestions</a:t>
            </a:r>
          </a:p>
          <a:p>
            <a:r>
              <a:rPr lang="fr-FR" sz="2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Page Facebook/Meta</a:t>
            </a:r>
            <a:endParaRPr lang="en-CA" sz="2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2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Refonte de la page du Comité des usagers sur le site web du CUSM</a:t>
            </a:r>
          </a:p>
          <a:p>
            <a:r>
              <a:rPr lang="en-CA" sz="2400" kern="100" dirty="0">
                <a:effectLst/>
                <a:latin typeface="Calibri" panose="020F0502020204030204" pitchFamily="34" charset="0"/>
                <a:ea typeface="Calibri" panose="020F0502020204030204" pitchFamily="34" charset="0"/>
                <a:cs typeface="Times New Roman" panose="02020603050405020304" pitchFamily="18" charset="0"/>
              </a:rPr>
              <a:t>Tables </a:t>
            </a:r>
            <a:r>
              <a:rPr lang="en-CA" sz="2400" kern="100" dirty="0" err="1">
                <a:effectLst/>
                <a:latin typeface="Calibri" panose="020F0502020204030204" pitchFamily="34" charset="0"/>
                <a:ea typeface="Calibri" panose="020F0502020204030204" pitchFamily="34" charset="0"/>
                <a:cs typeface="Times New Roman" panose="02020603050405020304" pitchFamily="18" charset="0"/>
              </a:rPr>
              <a:t>d'information</a:t>
            </a:r>
            <a:r>
              <a:rPr lang="en-CA" sz="2400" kern="100" dirty="0">
                <a:effectLst/>
                <a:latin typeface="Calibri" panose="020F0502020204030204" pitchFamily="34" charset="0"/>
                <a:ea typeface="Calibri" panose="020F0502020204030204" pitchFamily="34" charset="0"/>
                <a:cs typeface="Times New Roman" panose="02020603050405020304" pitchFamily="18" charset="0"/>
              </a:rPr>
              <a:t> pendant la </a:t>
            </a:r>
            <a:r>
              <a:rPr lang="en-CA" sz="2400" kern="100" dirty="0" err="1">
                <a:effectLst/>
                <a:latin typeface="Calibri" panose="020F0502020204030204" pitchFamily="34" charset="0"/>
                <a:ea typeface="Calibri" panose="020F0502020204030204" pitchFamily="34" charset="0"/>
                <a:cs typeface="Times New Roman" panose="02020603050405020304" pitchFamily="18" charset="0"/>
              </a:rPr>
              <a:t>semaine</a:t>
            </a:r>
            <a:r>
              <a:rPr lang="en-CA" sz="2400" kern="100" dirty="0">
                <a:effectLst/>
                <a:latin typeface="Calibri" panose="020F0502020204030204" pitchFamily="34" charset="0"/>
                <a:ea typeface="Calibri" panose="020F0502020204030204" pitchFamily="34" charset="0"/>
                <a:cs typeface="Times New Roman" panose="02020603050405020304" pitchFamily="18" charset="0"/>
              </a:rPr>
              <a:t> des droits des </a:t>
            </a:r>
            <a:r>
              <a:rPr lang="en-CA" sz="2400" kern="100" dirty="0" err="1">
                <a:effectLst/>
                <a:latin typeface="Calibri" panose="020F0502020204030204" pitchFamily="34" charset="0"/>
                <a:ea typeface="Calibri" panose="020F0502020204030204" pitchFamily="34" charset="0"/>
                <a:cs typeface="Times New Roman" panose="02020603050405020304" pitchFamily="18" charset="0"/>
              </a:rPr>
              <a:t>usagers</a:t>
            </a:r>
            <a:endParaRPr lang="en-CA"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671509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5230" y="304167"/>
            <a:ext cx="7774424" cy="1325563"/>
          </a:xfrm>
        </p:spPr>
        <p:txBody>
          <a:bodyPr/>
          <a:lstStyle/>
          <a:p>
            <a:r>
              <a:rPr lang="fr-FR" sz="3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fr-FR" sz="36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L’a</a:t>
            </a:r>
            <a:r>
              <a:rPr lang="fr-FR" sz="36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ccessibilité</a:t>
            </a:r>
            <a:endParaRPr lang="en-US" sz="3600" dirty="0"/>
          </a:p>
        </p:txBody>
      </p:sp>
      <p:sp>
        <p:nvSpPr>
          <p:cNvPr id="3" name="Content Placeholder 2"/>
          <p:cNvSpPr>
            <a:spLocks noGrp="1"/>
          </p:cNvSpPr>
          <p:nvPr>
            <p:ph idx="1"/>
          </p:nvPr>
        </p:nvSpPr>
        <p:spPr>
          <a:xfrm>
            <a:off x="1750759" y="1898777"/>
            <a:ext cx="6557106" cy="4351338"/>
          </a:xfrm>
        </p:spPr>
        <p:txBody>
          <a:bodyPr/>
          <a:lstStyle/>
          <a:p>
            <a:r>
              <a:rPr lang="fr-FR" sz="2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Fauteuils roulants en nombre suffisant aux entrées</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2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Tables adaptées dans les cafétérias de tous les sites du CUSM</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2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Toilette entièrement accessible au site Glen</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2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Identification adéquate des entrées accessibles aux personnes handicapées au Neuro</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2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Remaniement de la section du site Web du CUSM concernant le stationnement au Neuro</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20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Services pour la communauté sourde et malentendante</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169762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1678" y="121287"/>
            <a:ext cx="7774424" cy="1325563"/>
          </a:xfrm>
        </p:spPr>
        <p:txBody>
          <a:bodyPr/>
          <a:lstStyle/>
          <a:p>
            <a:r>
              <a:rPr lang="en-US" dirty="0"/>
              <a:t>                        </a:t>
            </a:r>
            <a:r>
              <a:rPr lang="en-US" sz="4000" dirty="0"/>
              <a:t>OPAL</a:t>
            </a:r>
          </a:p>
        </p:txBody>
      </p:sp>
      <p:sp>
        <p:nvSpPr>
          <p:cNvPr id="3" name="Content Placeholder 2"/>
          <p:cNvSpPr>
            <a:spLocks noGrp="1"/>
          </p:cNvSpPr>
          <p:nvPr>
            <p:ph idx="1"/>
          </p:nvPr>
        </p:nvSpPr>
        <p:spPr>
          <a:xfrm>
            <a:off x="1361321" y="1813433"/>
            <a:ext cx="7477879" cy="4351338"/>
          </a:xfrm>
        </p:spPr>
        <p:txBody>
          <a:bodyPr/>
          <a:lstStyle/>
          <a:p>
            <a:r>
              <a:rPr lang="fr-FR" sz="2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Application permettant aux patients d'accéder à des données médicales contextualisées, à du matériel éducatif personnalisé, à des résultats de laboratoire, à des notes médicales et à des plans de traitement.</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2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Système de gestion des salles d'attente</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2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Plus de 6 000 patients</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2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Taux de satisfaction de 98,8%</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2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Réduction de l’anxiété, réduction de l’absentéisme aux rendez-vous: meilleurs résultats pour la santé </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2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Épuisement des subventions </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2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Soutien financier du CUSM requis </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6048876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1678" y="121287"/>
            <a:ext cx="7774424" cy="1325563"/>
          </a:xfrm>
        </p:spPr>
        <p:txBody>
          <a:bodyPr/>
          <a:lstStyle/>
          <a:p>
            <a:r>
              <a:rPr lang="en-US" dirty="0"/>
              <a:t>                        </a:t>
            </a:r>
            <a:r>
              <a:rPr lang="en-US" sz="4000" dirty="0"/>
              <a:t>Clinique </a:t>
            </a:r>
            <a:r>
              <a:rPr lang="en-US" sz="4000" dirty="0" err="1"/>
              <a:t>Metabolique</a:t>
            </a:r>
            <a:r>
              <a:rPr lang="en-US" sz="4000" dirty="0"/>
              <a:t>/</a:t>
            </a:r>
            <a:r>
              <a:rPr lang="en-US" sz="4000" dirty="0" err="1"/>
              <a:t>Endocrinologie</a:t>
            </a:r>
            <a:endParaRPr lang="en-US" sz="4000" dirty="0"/>
          </a:p>
        </p:txBody>
      </p:sp>
      <p:sp>
        <p:nvSpPr>
          <p:cNvPr id="3" name="Content Placeholder 2"/>
          <p:cNvSpPr>
            <a:spLocks noGrp="1"/>
          </p:cNvSpPr>
          <p:nvPr>
            <p:ph idx="1"/>
          </p:nvPr>
        </p:nvSpPr>
        <p:spPr>
          <a:xfrm>
            <a:off x="1361321" y="1813433"/>
            <a:ext cx="7477879" cy="4351338"/>
          </a:xfrm>
        </p:spPr>
        <p:txBody>
          <a:bodyPr/>
          <a:lstStyle/>
          <a:p>
            <a:endParaRPr lang="en-CA"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CA" sz="1800" kern="100" dirty="0" err="1">
                <a:effectLst/>
                <a:latin typeface="Calibri" panose="020F0502020204030204" pitchFamily="34" charset="0"/>
                <a:ea typeface="Calibri" panose="020F0502020204030204" pitchFamily="34" charset="0"/>
                <a:cs typeface="Times New Roman" panose="02020603050405020304" pitchFamily="18" charset="0"/>
              </a:rPr>
              <a:t>Mene</a:t>
            </a:r>
            <a:r>
              <a:rPr lang="en-CA"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CA" sz="1800" kern="100" dirty="0" err="1">
                <a:effectLst/>
                <a:latin typeface="Calibri" panose="020F0502020204030204" pitchFamily="34" charset="0"/>
                <a:ea typeface="Calibri" panose="020F0502020204030204" pitchFamily="34" charset="0"/>
                <a:cs typeface="Times New Roman" panose="02020603050405020304" pitchFamily="18" charset="0"/>
              </a:rPr>
              <a:t>toutes</a:t>
            </a:r>
            <a:r>
              <a:rPr lang="en-CA" sz="1800" kern="100" dirty="0">
                <a:effectLst/>
                <a:latin typeface="Calibri" panose="020F0502020204030204" pitchFamily="34" charset="0"/>
                <a:ea typeface="Calibri" panose="020F0502020204030204" pitchFamily="34" charset="0"/>
                <a:cs typeface="Times New Roman" panose="02020603050405020304" pitchFamily="18" charset="0"/>
              </a:rPr>
              <a:t> les </a:t>
            </a:r>
            <a:r>
              <a:rPr lang="en-CA" sz="1800" kern="100" dirty="0" err="1">
                <a:effectLst/>
                <a:latin typeface="Calibri" panose="020F0502020204030204" pitchFamily="34" charset="0"/>
                <a:ea typeface="Calibri" panose="020F0502020204030204" pitchFamily="34" charset="0"/>
                <a:cs typeface="Times New Roman" panose="02020603050405020304" pitchFamily="18" charset="0"/>
              </a:rPr>
              <a:t>cliniques</a:t>
            </a:r>
            <a:r>
              <a:rPr lang="en-CA"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CA" sz="1800" kern="100" dirty="0" err="1">
                <a:effectLst/>
                <a:latin typeface="Calibri" panose="020F0502020204030204" pitchFamily="34" charset="0"/>
                <a:ea typeface="Calibri" panose="020F0502020204030204" pitchFamily="34" charset="0"/>
                <a:cs typeface="Times New Roman" panose="02020603050405020304" pitchFamily="18" charset="0"/>
              </a:rPr>
              <a:t>en</a:t>
            </a:r>
            <a:r>
              <a:rPr lang="en-CA"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CA" sz="1800" kern="100" dirty="0" err="1">
                <a:effectLst/>
                <a:latin typeface="Calibri" panose="020F0502020204030204" pitchFamily="34" charset="0"/>
                <a:ea typeface="Calibri" panose="020F0502020204030204" pitchFamily="34" charset="0"/>
                <a:cs typeface="Times New Roman" panose="02020603050405020304" pitchFamily="18" charset="0"/>
              </a:rPr>
              <a:t>ce</a:t>
            </a:r>
            <a:r>
              <a:rPr lang="en-CA" sz="1800" kern="100" dirty="0">
                <a:effectLst/>
                <a:latin typeface="Calibri" panose="020F0502020204030204" pitchFamily="34" charset="0"/>
                <a:ea typeface="Calibri" panose="020F0502020204030204" pitchFamily="34" charset="0"/>
                <a:cs typeface="Times New Roman" panose="02020603050405020304" pitchFamily="18" charset="0"/>
              </a:rPr>
              <a:t> qui </a:t>
            </a:r>
            <a:r>
              <a:rPr lang="en-CA" sz="1800" kern="100" dirty="0" err="1">
                <a:effectLst/>
                <a:latin typeface="Calibri" panose="020F0502020204030204" pitchFamily="34" charset="0"/>
                <a:ea typeface="Calibri" panose="020F0502020204030204" pitchFamily="34" charset="0"/>
                <a:cs typeface="Times New Roman" panose="02020603050405020304" pitchFamily="18" charset="0"/>
              </a:rPr>
              <a:t>concerne</a:t>
            </a:r>
            <a:r>
              <a:rPr lang="en-CA" sz="1800" kern="100" dirty="0">
                <a:effectLst/>
                <a:latin typeface="Calibri" panose="020F0502020204030204" pitchFamily="34" charset="0"/>
                <a:ea typeface="Calibri" panose="020F0502020204030204" pitchFamily="34" charset="0"/>
                <a:cs typeface="Times New Roman" panose="02020603050405020304" pitchFamily="18" charset="0"/>
              </a:rPr>
              <a:t> les plaints</a:t>
            </a:r>
          </a:p>
          <a:p>
            <a:endParaRPr lang="en-CA"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800" kern="100" dirty="0">
                <a:effectLst/>
                <a:latin typeface="Calibri" panose="020F0502020204030204" pitchFamily="34" charset="0"/>
                <a:ea typeface="Calibri" panose="020F0502020204030204" pitchFamily="34" charset="0"/>
                <a:cs typeface="Times New Roman" panose="02020603050405020304" pitchFamily="18" charset="0"/>
              </a:rPr>
              <a:t>Collabore avec le Ombudsman, le directeur de la clinique, le responsable des bénévoles</a:t>
            </a:r>
          </a:p>
          <a:p>
            <a:endParaRPr lang="en-CA"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800" kern="100" dirty="0">
                <a:effectLst/>
                <a:latin typeface="Calibri" panose="020F0502020204030204" pitchFamily="34" charset="0"/>
                <a:ea typeface="Calibri" panose="020F0502020204030204" pitchFamily="34" charset="0"/>
                <a:cs typeface="Times New Roman" panose="02020603050405020304" pitchFamily="18" charset="0"/>
              </a:rPr>
              <a:t>Le problème principale est le temps d'attente pour quitter la clinique</a:t>
            </a:r>
          </a:p>
          <a:p>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800" kern="100" dirty="0">
                <a:effectLst/>
                <a:latin typeface="Calibri" panose="020F0502020204030204" pitchFamily="34" charset="0"/>
                <a:ea typeface="Calibri" panose="020F0502020204030204" pitchFamily="34" charset="0"/>
                <a:cs typeface="Times New Roman" panose="02020603050405020304" pitchFamily="18" charset="0"/>
              </a:rPr>
              <a:t>Malgré l'introduction d'une machine à numéro, les plaintes persistent</a:t>
            </a:r>
            <a:endParaRPr lang="en-CA"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539552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5230" y="304167"/>
            <a:ext cx="7774424" cy="1325563"/>
          </a:xfrm>
        </p:spPr>
        <p:txBody>
          <a:bodyPr>
            <a:normAutofit fontScale="90000"/>
          </a:bodyPr>
          <a:lstStyle/>
          <a:p>
            <a:r>
              <a:rPr lang="fr-FR" sz="3200" kern="100" dirty="0">
                <a:solidFill>
                  <a:srgbClr val="000000"/>
                </a:solidFill>
                <a:effectLst/>
                <a:latin typeface="+mn-lt"/>
                <a:ea typeface="Calibri" panose="020F0502020204030204" pitchFamily="34" charset="0"/>
                <a:cs typeface="Times New Roman" panose="02020603050405020304" pitchFamily="18" charset="0"/>
              </a:rPr>
              <a:t>  </a:t>
            </a:r>
            <a:br>
              <a:rPr lang="fr-FR" sz="3200" kern="100" dirty="0">
                <a:solidFill>
                  <a:srgbClr val="000000"/>
                </a:solidFill>
                <a:effectLst/>
                <a:latin typeface="+mn-lt"/>
                <a:ea typeface="Calibri" panose="020F0502020204030204" pitchFamily="34" charset="0"/>
                <a:cs typeface="Times New Roman" panose="02020603050405020304" pitchFamily="18" charset="0"/>
              </a:rPr>
            </a:br>
            <a:r>
              <a:rPr lang="fr-FR" sz="3200" kern="100" dirty="0">
                <a:solidFill>
                  <a:srgbClr val="000000"/>
                </a:solidFill>
                <a:effectLst/>
                <a:latin typeface="+mn-lt"/>
                <a:ea typeface="Calibri" panose="020F0502020204030204" pitchFamily="34" charset="0"/>
                <a:cs typeface="Times New Roman" panose="02020603050405020304" pitchFamily="18" charset="0"/>
              </a:rPr>
              <a:t>     </a:t>
            </a:r>
            <a:r>
              <a:rPr lang="fr-FR" sz="2800" kern="100" dirty="0">
                <a:effectLst/>
                <a:latin typeface="Calibri" panose="020F0502020204030204" pitchFamily="34" charset="0"/>
                <a:ea typeface="Calibri" panose="020F0502020204030204" pitchFamily="34" charset="0"/>
                <a:cs typeface="Times New Roman" panose="02020603050405020304" pitchFamily="18" charset="0"/>
              </a:rPr>
              <a:t>Nouvelle politique des centres de prélèvements</a:t>
            </a:r>
            <a:br>
              <a:rPr lang="en-CA" sz="1800" kern="100" dirty="0">
                <a:effectLst/>
                <a:latin typeface="Calibri" panose="020F0502020204030204" pitchFamily="34" charset="0"/>
                <a:ea typeface="Calibri" panose="020F0502020204030204" pitchFamily="34" charset="0"/>
                <a:cs typeface="Times New Roman" panose="02020603050405020304" pitchFamily="18" charset="0"/>
              </a:rPr>
            </a:br>
            <a:br>
              <a:rPr lang="en-CA" sz="2000" b="1" i="0" dirty="0">
                <a:solidFill>
                  <a:srgbClr val="3B3B3B"/>
                </a:solidFill>
                <a:effectLst/>
                <a:latin typeface="Merriweather Sans" pitchFamily="2" charset="77"/>
              </a:rPr>
            </a:br>
            <a:endParaRPr lang="en-US" sz="3600" dirty="0"/>
          </a:p>
        </p:txBody>
      </p:sp>
      <p:sp>
        <p:nvSpPr>
          <p:cNvPr id="3" name="Content Placeholder 2"/>
          <p:cNvSpPr>
            <a:spLocks noGrp="1"/>
          </p:cNvSpPr>
          <p:nvPr>
            <p:ph idx="1"/>
          </p:nvPr>
        </p:nvSpPr>
        <p:spPr>
          <a:xfrm>
            <a:off x="1465230" y="1720648"/>
            <a:ext cx="7018977" cy="4351338"/>
          </a:xfrm>
        </p:spPr>
        <p:txBody>
          <a:bodyPr>
            <a:normAutofit fontScale="85000" lnSpcReduction="10000"/>
          </a:bodyPr>
          <a:lstStyle/>
          <a:p>
            <a:r>
              <a:rPr lang="fr-FR" sz="2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tests sanguins réservés aux médecins du CUSM</a:t>
            </a:r>
          </a:p>
          <a:p>
            <a:r>
              <a:rPr lang="fr-FR" sz="2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visant à réduire les temps d'attente </a:t>
            </a:r>
          </a:p>
          <a:p>
            <a:r>
              <a:rPr lang="fr-FR" sz="2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Mais beaucoup d'inquiétudes :</a:t>
            </a:r>
          </a:p>
          <a:p>
            <a:pPr marL="0" indent="0">
              <a:buNone/>
            </a:pPr>
            <a:r>
              <a:rPr lang="fr-FR" sz="2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 difficulté à trouver des rendez-vous sur Clic Sante dans les centres gratuits</a:t>
            </a:r>
          </a:p>
          <a:p>
            <a:pPr marL="0" indent="0">
              <a:buNone/>
            </a:pPr>
            <a:r>
              <a:rPr lang="fr-FR" sz="2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 de nombreux sites sont difficiles d'accès en cas de problèmes de mobilité</a:t>
            </a:r>
          </a:p>
          <a:p>
            <a:pPr marL="0" indent="0">
              <a:buNone/>
            </a:pPr>
            <a:r>
              <a:rPr lang="fr-FR" sz="2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 la plupart des patients ont à la fois des médecins du CUSM et des         	médecins extérieurs au CUSM</a:t>
            </a:r>
          </a:p>
          <a:p>
            <a:pPr marL="0" indent="0">
              <a:buNone/>
            </a:pPr>
            <a:r>
              <a:rPr lang="fr-FR" sz="2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 les patients qui se trouvent au CUSM pour d'autres raisons ne </a:t>
            </a:r>
          </a:p>
          <a:p>
            <a:pPr marL="0" indent="0">
              <a:buNone/>
            </a:pPr>
            <a:r>
              <a:rPr lang="fr-FR" sz="2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peuvent pas faire de tests sanguins</a:t>
            </a:r>
          </a:p>
          <a:p>
            <a:pPr marL="0" indent="0">
              <a:buNone/>
            </a:pPr>
            <a:r>
              <a:rPr lang="fr-FR" sz="2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 le personnel ne peut pas faire de tests sanguins au CUSM</a:t>
            </a:r>
          </a:p>
          <a:p>
            <a:pPr marL="0" indent="0">
              <a:buNone/>
            </a:pPr>
            <a:r>
              <a:rPr lang="fr-FR" sz="2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 les analyses sanguines effectuées ailleurs n'apparaissent pas dans le dossier médical électronique</a:t>
            </a:r>
          </a:p>
          <a:p>
            <a:pPr marL="0" indent="0">
              <a:buNone/>
            </a:pPr>
            <a:r>
              <a:rPr lang="fr-FR" sz="2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 obstacle supplémentaire pour les patients de l'IHCT</a:t>
            </a:r>
            <a:endParaRPr lang="en-US" dirty="0"/>
          </a:p>
        </p:txBody>
      </p:sp>
    </p:spTree>
    <p:extLst>
      <p:ext uri="{BB962C8B-B14F-4D97-AF65-F5344CB8AC3E}">
        <p14:creationId xmlns:p14="http://schemas.microsoft.com/office/powerpoint/2010/main" val="14176967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5230" y="304167"/>
            <a:ext cx="7774424" cy="1325563"/>
          </a:xfrm>
        </p:spPr>
        <p:txBody>
          <a:bodyPr/>
          <a:lstStyle/>
          <a:p>
            <a:r>
              <a:rPr lang="fr-FR" sz="3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Clinique </a:t>
            </a:r>
            <a:r>
              <a:rPr lang="fr-FR" sz="3200" kern="1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périopératoire</a:t>
            </a:r>
            <a:r>
              <a:rPr lang="fr-FR" sz="3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(MGH)</a:t>
            </a:r>
            <a:endParaRPr lang="en-US" sz="3600" dirty="0"/>
          </a:p>
        </p:txBody>
      </p:sp>
      <p:sp>
        <p:nvSpPr>
          <p:cNvPr id="3" name="Content Placeholder 2"/>
          <p:cNvSpPr>
            <a:spLocks noGrp="1"/>
          </p:cNvSpPr>
          <p:nvPr>
            <p:ph idx="1"/>
          </p:nvPr>
        </p:nvSpPr>
        <p:spPr>
          <a:xfrm>
            <a:off x="1465230" y="2009741"/>
            <a:ext cx="7137730" cy="4351338"/>
          </a:xfrm>
        </p:spPr>
        <p:txBody>
          <a:bodyPr>
            <a:noAutofit/>
          </a:bodyPr>
          <a:lstStyle/>
          <a:p>
            <a:r>
              <a:rPr lang="fr-FR" sz="2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programme unique du MGH pour optimiser l'état des patients à risque</a:t>
            </a:r>
          </a:p>
          <a:p>
            <a:r>
              <a:rPr lang="fr-FR" sz="2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représentent plus de la moitié de nos messages de gratitude</a:t>
            </a:r>
          </a:p>
          <a:p>
            <a:r>
              <a:rPr lang="fr-FR" sz="2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réduit les taux de complications, la durée du séjour, les admissions en soins intensifs et les réadmissions</a:t>
            </a:r>
          </a:p>
          <a:p>
            <a:r>
              <a:rPr lang="fr-FR" sz="2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Le financement de ce programme devait expirer (</a:t>
            </a:r>
            <a:r>
              <a:rPr lang="fr-FR" sz="2000" kern="100"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malgé</a:t>
            </a:r>
            <a:r>
              <a:rPr lang="fr-FR" sz="2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sa coût-efficacité ?)</a:t>
            </a:r>
          </a:p>
          <a:p>
            <a:r>
              <a:rPr lang="fr-FR" sz="2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UC a travaillé fort pour assurer la poursuite du programme</a:t>
            </a:r>
          </a:p>
          <a:p>
            <a:r>
              <a:rPr lang="fr-FR" sz="20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La fondation fournira un financement pour deux années supplémentaires.</a:t>
            </a:r>
            <a:endParaRPr lang="en-US" sz="2000" dirty="0"/>
          </a:p>
        </p:txBody>
      </p:sp>
    </p:spTree>
    <p:extLst>
      <p:ext uri="{BB962C8B-B14F-4D97-AF65-F5344CB8AC3E}">
        <p14:creationId xmlns:p14="http://schemas.microsoft.com/office/powerpoint/2010/main" val="1217795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1678" y="115791"/>
            <a:ext cx="7774424" cy="1325563"/>
          </a:xfrm>
        </p:spPr>
        <p:txBody>
          <a:bodyPr/>
          <a:lstStyle/>
          <a:p>
            <a:r>
              <a:rPr lang="en-US" dirty="0"/>
              <a:t>                        VARIA  (1)</a:t>
            </a:r>
          </a:p>
        </p:txBody>
      </p:sp>
      <p:sp>
        <p:nvSpPr>
          <p:cNvPr id="3" name="Content Placeholder 2"/>
          <p:cNvSpPr>
            <a:spLocks noGrp="1"/>
          </p:cNvSpPr>
          <p:nvPr>
            <p:ph idx="1"/>
          </p:nvPr>
        </p:nvSpPr>
        <p:spPr>
          <a:xfrm>
            <a:off x="1648110" y="1710047"/>
            <a:ext cx="6825330" cy="4756674"/>
          </a:xfrm>
        </p:spPr>
        <p:txBody>
          <a:bodyPr>
            <a:normAutofit/>
          </a:bodyPr>
          <a:lstStyle/>
          <a:p>
            <a:r>
              <a:rPr lang="fr-FR" sz="2000" kern="100" dirty="0">
                <a:solidFill>
                  <a:srgbClr val="000000"/>
                </a:solidFill>
                <a:latin typeface="Calibri" panose="020F0502020204030204" pitchFamily="34" charset="0"/>
                <a:ea typeface="Calibri" panose="020F0502020204030204" pitchFamily="34" charset="0"/>
                <a:cs typeface="Calibri" panose="020F0502020204030204" pitchFamily="34" charset="0"/>
              </a:rPr>
              <a:t>Délais en chirurgie et imagerie</a:t>
            </a:r>
          </a:p>
          <a:p>
            <a:r>
              <a:rPr lang="fr-FR" sz="2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Salle de réunion au Centre de ressources pour patients McConnell</a:t>
            </a:r>
          </a:p>
          <a:p>
            <a:r>
              <a:rPr lang="fr-FR" sz="2000" kern="100" dirty="0">
                <a:solidFill>
                  <a:srgbClr val="000000"/>
                </a:solidFill>
                <a:latin typeface="Calibri" panose="020F0502020204030204" pitchFamily="34" charset="0"/>
                <a:ea typeface="Calibri" panose="020F0502020204030204" pitchFamily="34" charset="0"/>
                <a:cs typeface="Calibri" panose="020F0502020204030204" pitchFamily="34" charset="0"/>
              </a:rPr>
              <a:t>Communications par SMS</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2000" kern="100" dirty="0">
                <a:solidFill>
                  <a:srgbClr val="000000"/>
                </a:solidFill>
                <a:latin typeface="Calibri" panose="020F0502020204030204" pitchFamily="34" charset="0"/>
                <a:ea typeface="Calibri" panose="020F0502020204030204" pitchFamily="34" charset="0"/>
                <a:cs typeface="Calibri" panose="020F0502020204030204" pitchFamily="34" charset="0"/>
              </a:rPr>
              <a:t>Affichage (Glen garage, Neuro)</a:t>
            </a:r>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2000" kern="100" dirty="0">
                <a:solidFill>
                  <a:srgbClr val="000000"/>
                </a:solidFill>
                <a:latin typeface="Calibri" panose="020F0502020204030204" pitchFamily="34" charset="0"/>
                <a:ea typeface="Calibri" panose="020F0502020204030204" pitchFamily="34" charset="0"/>
                <a:cs typeface="Calibri" panose="020F0502020204030204" pitchFamily="34" charset="0"/>
              </a:rPr>
              <a:t>Directive sur la langue anglaise</a:t>
            </a:r>
          </a:p>
          <a:p>
            <a:r>
              <a:rPr lang="fr-FR" sz="2000" kern="100" dirty="0">
                <a:solidFill>
                  <a:srgbClr val="000000"/>
                </a:solidFill>
                <a:latin typeface="Calibri" panose="020F0502020204030204" pitchFamily="34" charset="0"/>
                <a:ea typeface="Calibri" panose="020F0502020204030204" pitchFamily="34" charset="0"/>
                <a:cs typeface="Calibri" panose="020F0502020204030204" pitchFamily="34" charset="0"/>
              </a:rPr>
              <a:t>Fumer dans les zones non désignées (Glen)</a:t>
            </a:r>
          </a:p>
          <a:p>
            <a:r>
              <a:rPr lang="fr-FR" sz="2000" kern="100" dirty="0">
                <a:solidFill>
                  <a:srgbClr val="000000"/>
                </a:solidFill>
                <a:latin typeface="Calibri" panose="020F0502020204030204" pitchFamily="34" charset="0"/>
                <a:ea typeface="Calibri" panose="020F0502020204030204" pitchFamily="34" charset="0"/>
                <a:cs typeface="Calibri" panose="020F0502020204030204" pitchFamily="34" charset="0"/>
              </a:rPr>
              <a:t>Télécopies pour les demandes de consultations</a:t>
            </a:r>
          </a:p>
          <a:p>
            <a:r>
              <a:rPr lang="fr-FR" sz="2000" u="sng" kern="100" dirty="0">
                <a:solidFill>
                  <a:srgbClr val="000000"/>
                </a:solidFill>
                <a:latin typeface="Calibri" panose="020F0502020204030204" pitchFamily="34" charset="0"/>
                <a:ea typeface="Calibri" panose="020F0502020204030204" pitchFamily="34" charset="0"/>
                <a:cs typeface="Calibri" panose="020F0502020204030204" pitchFamily="34" charset="0"/>
              </a:rPr>
              <a:t>MGH</a:t>
            </a:r>
            <a:r>
              <a:rPr lang="fr-FR" sz="2000" kern="100" dirty="0">
                <a:solidFill>
                  <a:srgbClr val="000000"/>
                </a:solidFill>
                <a:latin typeface="Calibri" panose="020F0502020204030204" pitchFamily="34" charset="0"/>
                <a:ea typeface="Calibri" panose="020F0502020204030204" pitchFamily="34" charset="0"/>
                <a:cs typeface="Calibri" panose="020F0502020204030204" pitchFamily="34" charset="0"/>
              </a:rPr>
              <a:t>:  Kits promotionnels, bancs (6e étage), salles de bains conformes aux normes, prévention des chutes, droits des usagers, liaison avec les services bénévoles/auxiliaires. </a:t>
            </a:r>
          </a:p>
          <a:p>
            <a:pPr marL="0" indent="0">
              <a:buNone/>
            </a:pPr>
            <a:endParaRPr lang="en-US" sz="2000" dirty="0">
              <a:latin typeface="+mn-lt"/>
            </a:endParaRPr>
          </a:p>
        </p:txBody>
      </p:sp>
    </p:spTree>
    <p:extLst>
      <p:ext uri="{BB962C8B-B14F-4D97-AF65-F5344CB8AC3E}">
        <p14:creationId xmlns:p14="http://schemas.microsoft.com/office/powerpoint/2010/main" val="32693854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0174" y="121287"/>
            <a:ext cx="7774424" cy="1325563"/>
          </a:xfrm>
        </p:spPr>
        <p:txBody>
          <a:bodyPr/>
          <a:lstStyle/>
          <a:p>
            <a:r>
              <a:rPr lang="en-US" dirty="0"/>
              <a:t>                        VARIA  (2)</a:t>
            </a:r>
          </a:p>
        </p:txBody>
      </p:sp>
      <p:sp>
        <p:nvSpPr>
          <p:cNvPr id="3" name="Content Placeholder 2"/>
          <p:cNvSpPr>
            <a:spLocks noGrp="1"/>
          </p:cNvSpPr>
          <p:nvPr>
            <p:ph idx="1"/>
          </p:nvPr>
        </p:nvSpPr>
        <p:spPr>
          <a:xfrm>
            <a:off x="1603168" y="1446850"/>
            <a:ext cx="7113320" cy="4351338"/>
          </a:xfrm>
        </p:spPr>
        <p:txBody>
          <a:bodyPr>
            <a:normAutofit fontScale="92500" lnSpcReduction="10000"/>
          </a:bodyPr>
          <a:lstStyle/>
          <a:p>
            <a:pPr marL="0" indent="0">
              <a:buNone/>
            </a:pPr>
            <a:endParaRPr lang="en-CA" sz="2000" kern="100" dirty="0">
              <a:effectLst/>
              <a:latin typeface="+mn-lt"/>
              <a:ea typeface="Calibri" panose="020F0502020204030204" pitchFamily="34" charset="0"/>
              <a:cs typeface="Times New Roman" panose="02020603050405020304" pitchFamily="18" charset="0"/>
            </a:endParaRPr>
          </a:p>
          <a:p>
            <a:r>
              <a:rPr lang="en-CA" sz="2000" u="sng" kern="100" dirty="0">
                <a:latin typeface="Calibri" panose="020F0502020204030204" pitchFamily="34" charset="0"/>
                <a:ea typeface="Calibri" panose="020F0502020204030204" pitchFamily="34" charset="0"/>
                <a:cs typeface="Times New Roman" panose="02020603050405020304" pitchFamily="18" charset="0"/>
              </a:rPr>
              <a:t>Neuro</a:t>
            </a:r>
            <a:r>
              <a:rPr lang="en-CA" sz="2000" kern="100" dirty="0">
                <a:latin typeface="Calibri" panose="020F0502020204030204" pitchFamily="34" charset="0"/>
                <a:ea typeface="Calibri" panose="020F0502020204030204" pitchFamily="34" charset="0"/>
                <a:cs typeface="Times New Roman" panose="02020603050405020304" pitchFamily="18" charset="0"/>
              </a:rPr>
              <a:t>:  Signalisation, art </a:t>
            </a:r>
            <a:r>
              <a:rPr lang="en-CA" sz="2000" kern="100" dirty="0" err="1">
                <a:latin typeface="Calibri" panose="020F0502020204030204" pitchFamily="34" charset="0"/>
                <a:ea typeface="Calibri" panose="020F0502020204030204" pitchFamily="34" charset="0"/>
                <a:cs typeface="Times New Roman" panose="02020603050405020304" pitchFamily="18" charset="0"/>
              </a:rPr>
              <a:t>autochtone</a:t>
            </a:r>
            <a:r>
              <a:rPr lang="en-CA" sz="2000" kern="100" dirty="0">
                <a:latin typeface="Calibri" panose="020F0502020204030204" pitchFamily="34" charset="0"/>
                <a:ea typeface="Calibri" panose="020F0502020204030204" pitchFamily="34" charset="0"/>
                <a:cs typeface="Times New Roman" panose="02020603050405020304" pitchFamily="18" charset="0"/>
              </a:rPr>
              <a:t>, </a:t>
            </a:r>
            <a:r>
              <a:rPr lang="en-CA" sz="2000" kern="100" dirty="0" err="1">
                <a:latin typeface="Calibri" panose="020F0502020204030204" pitchFamily="34" charset="0"/>
                <a:ea typeface="Calibri" panose="020F0502020204030204" pitchFamily="34" charset="0"/>
                <a:cs typeface="Times New Roman" panose="02020603050405020304" pitchFamily="18" charset="0"/>
              </a:rPr>
              <a:t>accueil</a:t>
            </a:r>
            <a:r>
              <a:rPr lang="en-CA" sz="2000" kern="100" dirty="0">
                <a:latin typeface="Calibri" panose="020F0502020204030204" pitchFamily="34" charset="0"/>
                <a:ea typeface="Calibri" panose="020F0502020204030204" pitchFamily="34" charset="0"/>
                <a:cs typeface="Times New Roman" panose="02020603050405020304" pitchFamily="18" charset="0"/>
              </a:rPr>
              <a:t> des patients, fauteuils </a:t>
            </a:r>
            <a:r>
              <a:rPr lang="en-CA" sz="2000" kern="100" dirty="0" err="1">
                <a:latin typeface="Calibri" panose="020F0502020204030204" pitchFamily="34" charset="0"/>
                <a:ea typeface="Calibri" panose="020F0502020204030204" pitchFamily="34" charset="0"/>
                <a:cs typeface="Times New Roman" panose="02020603050405020304" pitchFamily="18" charset="0"/>
              </a:rPr>
              <a:t>roulants</a:t>
            </a:r>
            <a:r>
              <a:rPr lang="en-CA" sz="2000" kern="100" dirty="0">
                <a:latin typeface="Calibri" panose="020F0502020204030204" pitchFamily="34" charset="0"/>
                <a:ea typeface="Calibri" panose="020F0502020204030204" pitchFamily="34" charset="0"/>
                <a:cs typeface="Times New Roman" panose="02020603050405020304" pitchFamily="18" charset="0"/>
              </a:rPr>
              <a:t>, construction et </a:t>
            </a:r>
            <a:r>
              <a:rPr lang="en-CA" sz="2000" kern="100" dirty="0" err="1">
                <a:latin typeface="Calibri" panose="020F0502020204030204" pitchFamily="34" charset="0"/>
                <a:ea typeface="Calibri" panose="020F0502020204030204" pitchFamily="34" charset="0"/>
                <a:cs typeface="Times New Roman" panose="02020603050405020304" pitchFamily="18" charset="0"/>
              </a:rPr>
              <a:t>stationnement</a:t>
            </a:r>
            <a:r>
              <a:rPr lang="en-CA" sz="2000" kern="100" dirty="0">
                <a:latin typeface="Calibri" panose="020F0502020204030204" pitchFamily="34" charset="0"/>
                <a:ea typeface="Calibri" panose="020F0502020204030204" pitchFamily="34" charset="0"/>
                <a:cs typeface="Times New Roman" panose="02020603050405020304" pitchFamily="18" charset="0"/>
              </a:rPr>
              <a:t>, plan </a:t>
            </a:r>
            <a:r>
              <a:rPr lang="en-CA" sz="2000" kern="100" dirty="0" err="1">
                <a:latin typeface="Calibri" panose="020F0502020204030204" pitchFamily="34" charset="0"/>
                <a:ea typeface="Calibri" panose="020F0502020204030204" pitchFamily="34" charset="0"/>
                <a:cs typeface="Times New Roman" panose="02020603050405020304" pitchFamily="18" charset="0"/>
              </a:rPr>
              <a:t>d'action</a:t>
            </a:r>
            <a:r>
              <a:rPr lang="en-CA" sz="2000" kern="100" dirty="0">
                <a:latin typeface="Calibri" panose="020F0502020204030204" pitchFamily="34" charset="0"/>
                <a:ea typeface="Calibri" panose="020F0502020204030204" pitchFamily="34" charset="0"/>
                <a:cs typeface="Times New Roman" panose="02020603050405020304" pitchFamily="18" charset="0"/>
              </a:rPr>
              <a:t> </a:t>
            </a:r>
            <a:r>
              <a:rPr lang="en-CA" sz="2000" kern="100" dirty="0" err="1">
                <a:latin typeface="Calibri" panose="020F0502020204030204" pitchFamily="34" charset="0"/>
                <a:ea typeface="Calibri" panose="020F0502020204030204" pitchFamily="34" charset="0"/>
                <a:cs typeface="Times New Roman" panose="02020603050405020304" pitchFamily="18" charset="0"/>
              </a:rPr>
              <a:t>contre</a:t>
            </a:r>
            <a:r>
              <a:rPr lang="en-CA" sz="2000" kern="100" dirty="0">
                <a:latin typeface="Calibri" panose="020F0502020204030204" pitchFamily="34" charset="0"/>
                <a:ea typeface="Calibri" panose="020F0502020204030204" pitchFamily="34" charset="0"/>
                <a:cs typeface="Times New Roman" panose="02020603050405020304" pitchFamily="18" charset="0"/>
              </a:rPr>
              <a:t> les crises </a:t>
            </a:r>
            <a:r>
              <a:rPr lang="en-CA" sz="2000" kern="100" dirty="0" err="1">
                <a:latin typeface="Calibri" panose="020F0502020204030204" pitchFamily="34" charset="0"/>
                <a:ea typeface="Calibri" panose="020F0502020204030204" pitchFamily="34" charset="0"/>
                <a:cs typeface="Times New Roman" panose="02020603050405020304" pitchFamily="18" charset="0"/>
              </a:rPr>
              <a:t>d'épilepsie</a:t>
            </a:r>
            <a:r>
              <a:rPr lang="en-CA" sz="2000" kern="100" dirty="0">
                <a:latin typeface="Calibri" panose="020F0502020204030204" pitchFamily="34" charset="0"/>
                <a:ea typeface="Calibri" panose="020F0502020204030204" pitchFamily="34" charset="0"/>
                <a:cs typeface="Times New Roman" panose="02020603050405020304" pitchFamily="18" charset="0"/>
              </a:rPr>
              <a:t>, </a:t>
            </a:r>
            <a:r>
              <a:rPr lang="en-CA" sz="2000" kern="100" dirty="0" err="1">
                <a:latin typeface="Calibri" panose="020F0502020204030204" pitchFamily="34" charset="0"/>
                <a:ea typeface="Calibri" panose="020F0502020204030204" pitchFamily="34" charset="0"/>
                <a:cs typeface="Times New Roman" panose="02020603050405020304" pitchFamily="18" charset="0"/>
              </a:rPr>
              <a:t>zoothérapie</a:t>
            </a:r>
            <a:endParaRPr lang="en-CA" sz="2000" kern="100" dirty="0">
              <a:latin typeface="Calibri" panose="020F0502020204030204" pitchFamily="34" charset="0"/>
              <a:ea typeface="Calibri" panose="020F0502020204030204" pitchFamily="34" charset="0"/>
              <a:cs typeface="Times New Roman" panose="02020603050405020304" pitchFamily="18" charset="0"/>
            </a:endParaRPr>
          </a:p>
          <a:p>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CA" sz="2000" u="sng" kern="100" dirty="0">
                <a:latin typeface="Calibri" panose="020F0502020204030204" pitchFamily="34" charset="0"/>
                <a:ea typeface="Calibri" panose="020F0502020204030204" pitchFamily="34" charset="0"/>
                <a:cs typeface="Times New Roman" panose="02020603050405020304" pitchFamily="18" charset="0"/>
              </a:rPr>
              <a:t>RVH</a:t>
            </a:r>
            <a:r>
              <a:rPr lang="en-CA" sz="2000" kern="100" dirty="0">
                <a:latin typeface="Calibri" panose="020F0502020204030204" pitchFamily="34" charset="0"/>
                <a:ea typeface="Calibri" panose="020F0502020204030204" pitchFamily="34" charset="0"/>
                <a:cs typeface="Times New Roman" panose="02020603050405020304" pitchFamily="18" charset="0"/>
              </a:rPr>
              <a:t>:  Centre de </a:t>
            </a:r>
            <a:r>
              <a:rPr lang="en-CA" sz="2000" kern="100" dirty="0" err="1">
                <a:latin typeface="Calibri" panose="020F0502020204030204" pitchFamily="34" charset="0"/>
                <a:ea typeface="Calibri" panose="020F0502020204030204" pitchFamily="34" charset="0"/>
                <a:cs typeface="Times New Roman" panose="02020603050405020304" pitchFamily="18" charset="0"/>
              </a:rPr>
              <a:t>dépistage</a:t>
            </a:r>
            <a:r>
              <a:rPr lang="en-CA" sz="2000" kern="100" dirty="0">
                <a:latin typeface="Calibri" panose="020F0502020204030204" pitchFamily="34" charset="0"/>
                <a:ea typeface="Calibri" panose="020F0502020204030204" pitchFamily="34" charset="0"/>
                <a:cs typeface="Times New Roman" panose="02020603050405020304" pitchFamily="18" charset="0"/>
              </a:rPr>
              <a:t>, parking (signalisation des places pour </a:t>
            </a:r>
            <a:r>
              <a:rPr lang="en-CA" sz="2000" kern="100" dirty="0" err="1">
                <a:latin typeface="Calibri" panose="020F0502020204030204" pitchFamily="34" charset="0"/>
                <a:ea typeface="Calibri" panose="020F0502020204030204" pitchFamily="34" charset="0"/>
                <a:cs typeface="Times New Roman" panose="02020603050405020304" pitchFamily="18" charset="0"/>
              </a:rPr>
              <a:t>handicapés</a:t>
            </a:r>
            <a:r>
              <a:rPr lang="en-CA" sz="2000" kern="100" dirty="0">
                <a:latin typeface="Calibri" panose="020F0502020204030204" pitchFamily="34" charset="0"/>
                <a:ea typeface="Calibri" panose="020F0502020204030204" pitchFamily="34" charset="0"/>
                <a:cs typeface="Times New Roman" panose="02020603050405020304" pitchFamily="18" charset="0"/>
              </a:rPr>
              <a:t>), </a:t>
            </a:r>
            <a:r>
              <a:rPr lang="en-CA" sz="2000" kern="100" dirty="0" err="1">
                <a:latin typeface="Calibri" panose="020F0502020204030204" pitchFamily="34" charset="0"/>
                <a:ea typeface="Calibri" panose="020F0502020204030204" pitchFamily="34" charset="0"/>
                <a:cs typeface="Times New Roman" panose="02020603050405020304" pitchFamily="18" charset="0"/>
              </a:rPr>
              <a:t>délais</a:t>
            </a:r>
            <a:r>
              <a:rPr lang="en-CA" sz="2000" kern="100" dirty="0">
                <a:latin typeface="Calibri" panose="020F0502020204030204" pitchFamily="34" charset="0"/>
                <a:ea typeface="Calibri" panose="020F0502020204030204" pitchFamily="34" charset="0"/>
                <a:cs typeface="Times New Roman" panose="02020603050405020304" pitchFamily="18" charset="0"/>
              </a:rPr>
              <a:t> </a:t>
            </a:r>
            <a:r>
              <a:rPr lang="en-CA" sz="2000" kern="100" dirty="0" err="1">
                <a:latin typeface="Calibri" panose="020F0502020204030204" pitchFamily="34" charset="0"/>
                <a:ea typeface="Calibri" panose="020F0502020204030204" pitchFamily="34" charset="0"/>
                <a:cs typeface="Times New Roman" panose="02020603050405020304" pitchFamily="18" charset="0"/>
              </a:rPr>
              <a:t>d'imagerie</a:t>
            </a:r>
            <a:r>
              <a:rPr lang="en-CA" sz="2000" kern="100" dirty="0">
                <a:latin typeface="Calibri" panose="020F0502020204030204" pitchFamily="34" charset="0"/>
                <a:ea typeface="Calibri" panose="020F0502020204030204" pitchFamily="34" charset="0"/>
                <a:cs typeface="Times New Roman" panose="02020603050405020304" pitchFamily="18" charset="0"/>
              </a:rPr>
              <a:t>, salle </a:t>
            </a:r>
            <a:r>
              <a:rPr lang="en-CA" sz="2000" kern="100" dirty="0" err="1">
                <a:latin typeface="Calibri" panose="020F0502020204030204" pitchFamily="34" charset="0"/>
                <a:ea typeface="Calibri" panose="020F0502020204030204" pitchFamily="34" charset="0"/>
                <a:cs typeface="Times New Roman" panose="02020603050405020304" pitchFamily="18" charset="0"/>
              </a:rPr>
              <a:t>Wachiya</a:t>
            </a:r>
            <a:r>
              <a:rPr lang="en-CA" sz="2000" kern="100" dirty="0">
                <a:latin typeface="Calibri" panose="020F0502020204030204" pitchFamily="34" charset="0"/>
                <a:ea typeface="Calibri" panose="020F0502020204030204" pitchFamily="34" charset="0"/>
                <a:cs typeface="Times New Roman" panose="02020603050405020304" pitchFamily="18" charset="0"/>
              </a:rPr>
              <a:t>, </a:t>
            </a:r>
            <a:r>
              <a:rPr lang="en-CA" sz="2000" kern="100" dirty="0" err="1">
                <a:latin typeface="Calibri" panose="020F0502020204030204" pitchFamily="34" charset="0"/>
                <a:ea typeface="Calibri" panose="020F0502020204030204" pitchFamily="34" charset="0"/>
                <a:cs typeface="Times New Roman" panose="02020603050405020304" pitchFamily="18" charset="0"/>
              </a:rPr>
              <a:t>qualité</a:t>
            </a:r>
            <a:r>
              <a:rPr lang="en-CA" sz="2000" kern="100" dirty="0">
                <a:latin typeface="Calibri" panose="020F0502020204030204" pitchFamily="34" charset="0"/>
                <a:ea typeface="Calibri" panose="020F0502020204030204" pitchFamily="34" charset="0"/>
                <a:cs typeface="Times New Roman" panose="02020603050405020304" pitchFamily="18" charset="0"/>
              </a:rPr>
              <a:t> de la </a:t>
            </a:r>
            <a:r>
              <a:rPr lang="en-CA" sz="2000" kern="100" dirty="0" err="1">
                <a:latin typeface="Calibri" panose="020F0502020204030204" pitchFamily="34" charset="0"/>
                <a:ea typeface="Calibri" panose="020F0502020204030204" pitchFamily="34" charset="0"/>
                <a:cs typeface="Times New Roman" panose="02020603050405020304" pitchFamily="18" charset="0"/>
              </a:rPr>
              <a:t>nourriture</a:t>
            </a:r>
            <a:r>
              <a:rPr lang="en-CA" sz="2000" kern="100" dirty="0">
                <a:latin typeface="Calibri" panose="020F0502020204030204" pitchFamily="34" charset="0"/>
                <a:ea typeface="Calibri" panose="020F0502020204030204" pitchFamily="34" charset="0"/>
                <a:cs typeface="Times New Roman" panose="02020603050405020304" pitchFamily="18" charset="0"/>
              </a:rPr>
              <a:t> et services, </a:t>
            </a:r>
            <a:r>
              <a:rPr lang="en-CA" sz="2000" kern="100" dirty="0" err="1">
                <a:latin typeface="Calibri" panose="020F0502020204030204" pitchFamily="34" charset="0"/>
                <a:ea typeface="Calibri" panose="020F0502020204030204" pitchFamily="34" charset="0"/>
                <a:cs typeface="Times New Roman" panose="02020603050405020304" pitchFamily="18" charset="0"/>
              </a:rPr>
              <a:t>clinique</a:t>
            </a:r>
            <a:r>
              <a:rPr lang="en-CA" sz="2000" kern="100" dirty="0">
                <a:latin typeface="Calibri" panose="020F0502020204030204" pitchFamily="34" charset="0"/>
                <a:ea typeface="Calibri" panose="020F0502020204030204" pitchFamily="34" charset="0"/>
                <a:cs typeface="Times New Roman" panose="02020603050405020304" pitchFamily="18" charset="0"/>
              </a:rPr>
              <a:t> </a:t>
            </a:r>
            <a:r>
              <a:rPr lang="en-CA" sz="2000" kern="100" dirty="0" err="1">
                <a:latin typeface="Calibri" panose="020F0502020204030204" pitchFamily="34" charset="0"/>
                <a:ea typeface="Calibri" panose="020F0502020204030204" pitchFamily="34" charset="0"/>
                <a:cs typeface="Times New Roman" panose="02020603050405020304" pitchFamily="18" charset="0"/>
              </a:rPr>
              <a:t>métabolique</a:t>
            </a:r>
            <a:endParaRPr lang="en-CA" sz="2000" kern="100" dirty="0">
              <a:latin typeface="Calibri" panose="020F0502020204030204" pitchFamily="34" charset="0"/>
              <a:ea typeface="Calibri" panose="020F0502020204030204" pitchFamily="34" charset="0"/>
              <a:cs typeface="Times New Roman" panose="02020603050405020304" pitchFamily="18" charset="0"/>
            </a:endParaRPr>
          </a:p>
          <a:p>
            <a:endParaRPr lang="en-CA" sz="2000" kern="100" dirty="0">
              <a:latin typeface="Calibri" panose="020F0502020204030204" pitchFamily="34" charset="0"/>
              <a:ea typeface="Calibri" panose="020F0502020204030204" pitchFamily="34" charset="0"/>
              <a:cs typeface="Times New Roman" panose="02020603050405020304" pitchFamily="18" charset="0"/>
            </a:endParaRPr>
          </a:p>
          <a:p>
            <a:r>
              <a:rPr lang="en-CA" sz="2000" u="sng" kern="100" dirty="0" err="1">
                <a:latin typeface="Calibri" panose="020F0502020204030204" pitchFamily="34" charset="0"/>
                <a:ea typeface="Calibri" panose="020F0502020204030204" pitchFamily="34" charset="0"/>
                <a:cs typeface="Times New Roman" panose="02020603050405020304" pitchFamily="18" charset="0"/>
              </a:rPr>
              <a:t>Hôpital</a:t>
            </a:r>
            <a:r>
              <a:rPr lang="en-CA" sz="2000" u="sng" kern="100" dirty="0">
                <a:latin typeface="Calibri" panose="020F0502020204030204" pitchFamily="34" charset="0"/>
                <a:ea typeface="Calibri" panose="020F0502020204030204" pitchFamily="34" charset="0"/>
                <a:cs typeface="Times New Roman" panose="02020603050405020304" pitchFamily="18" charset="0"/>
              </a:rPr>
              <a:t> pour enfants </a:t>
            </a:r>
            <a:r>
              <a:rPr lang="en-CA" sz="2000" kern="100" dirty="0">
                <a:latin typeface="Calibri" panose="020F0502020204030204" pitchFamily="34" charset="0"/>
                <a:ea typeface="Calibri" panose="020F0502020204030204" pitchFamily="34" charset="0"/>
                <a:cs typeface="Times New Roman" panose="02020603050405020304" pitchFamily="18" charset="0"/>
              </a:rPr>
              <a:t>: identification </a:t>
            </a:r>
            <a:r>
              <a:rPr lang="en-CA" sz="2000" kern="100" dirty="0" err="1">
                <a:latin typeface="Calibri" panose="020F0502020204030204" pitchFamily="34" charset="0"/>
                <a:ea typeface="Calibri" panose="020F0502020204030204" pitchFamily="34" charset="0"/>
                <a:cs typeface="Times New Roman" panose="02020603050405020304" pitchFamily="18" charset="0"/>
              </a:rPr>
              <a:t>sécurisée</a:t>
            </a:r>
            <a:r>
              <a:rPr lang="en-CA" sz="2000" kern="100" dirty="0">
                <a:latin typeface="Calibri" panose="020F0502020204030204" pitchFamily="34" charset="0"/>
                <a:ea typeface="Calibri" panose="020F0502020204030204" pitchFamily="34" charset="0"/>
                <a:cs typeface="Times New Roman" panose="02020603050405020304" pitchFamily="18" charset="0"/>
              </a:rPr>
              <a:t> des patients, retards dans le </a:t>
            </a:r>
            <a:r>
              <a:rPr lang="en-CA" sz="2000" kern="100" dirty="0" err="1">
                <a:latin typeface="Calibri" panose="020F0502020204030204" pitchFamily="34" charset="0"/>
                <a:ea typeface="Calibri" panose="020F0502020204030204" pitchFamily="34" charset="0"/>
                <a:cs typeface="Times New Roman" panose="02020603050405020304" pitchFamily="18" charset="0"/>
              </a:rPr>
              <a:t>téléchargement</a:t>
            </a:r>
            <a:r>
              <a:rPr lang="en-CA" sz="2000" kern="100" dirty="0">
                <a:latin typeface="Calibri" panose="020F0502020204030204" pitchFamily="34" charset="0"/>
                <a:ea typeface="Calibri" panose="020F0502020204030204" pitchFamily="34" charset="0"/>
                <a:cs typeface="Times New Roman" panose="02020603050405020304" pitchFamily="18" charset="0"/>
              </a:rPr>
              <a:t> de </a:t>
            </a:r>
            <a:r>
              <a:rPr lang="en-CA" sz="2000" kern="100" dirty="0" err="1">
                <a:latin typeface="Calibri" panose="020F0502020204030204" pitchFamily="34" charset="0"/>
                <a:ea typeface="Calibri" panose="020F0502020204030204" pitchFamily="34" charset="0"/>
                <a:cs typeface="Times New Roman" panose="02020603050405020304" pitchFamily="18" charset="0"/>
              </a:rPr>
              <a:t>certains</a:t>
            </a:r>
            <a:r>
              <a:rPr lang="en-CA" sz="2000" kern="100" dirty="0">
                <a:latin typeface="Calibri" panose="020F0502020204030204" pitchFamily="34" charset="0"/>
                <a:ea typeface="Calibri" panose="020F0502020204030204" pitchFamily="34" charset="0"/>
                <a:cs typeface="Times New Roman" panose="02020603050405020304" pitchFamily="18" charset="0"/>
              </a:rPr>
              <a:t> </a:t>
            </a:r>
            <a:r>
              <a:rPr lang="en-CA" sz="2000" kern="100" dirty="0" err="1">
                <a:latin typeface="Calibri" panose="020F0502020204030204" pitchFamily="34" charset="0"/>
                <a:ea typeface="Calibri" panose="020F0502020204030204" pitchFamily="34" charset="0"/>
                <a:cs typeface="Times New Roman" panose="02020603050405020304" pitchFamily="18" charset="0"/>
              </a:rPr>
              <a:t>résultats</a:t>
            </a:r>
            <a:r>
              <a:rPr lang="en-CA" sz="2000" kern="100" dirty="0">
                <a:latin typeface="Calibri" panose="020F0502020204030204" pitchFamily="34" charset="0"/>
                <a:ea typeface="Calibri" panose="020F0502020204030204" pitchFamily="34" charset="0"/>
                <a:cs typeface="Times New Roman" panose="02020603050405020304" pitchFamily="18" charset="0"/>
              </a:rPr>
              <a:t>, </a:t>
            </a:r>
            <a:r>
              <a:rPr lang="en-CA" sz="2000" kern="100" dirty="0" err="1">
                <a:latin typeface="Calibri" panose="020F0502020204030204" pitchFamily="34" charset="0"/>
                <a:ea typeface="Calibri" panose="020F0502020204030204" pitchFamily="34" charset="0"/>
                <a:cs typeface="Times New Roman" panose="02020603050405020304" pitchFamily="18" charset="0"/>
              </a:rPr>
              <a:t>stationnement</a:t>
            </a:r>
            <a:r>
              <a:rPr lang="en-CA" sz="2000" kern="100" dirty="0">
                <a:latin typeface="Calibri" panose="020F0502020204030204" pitchFamily="34" charset="0"/>
                <a:ea typeface="Calibri" panose="020F0502020204030204" pitchFamily="34" charset="0"/>
                <a:cs typeface="Times New Roman" panose="02020603050405020304" pitchFamily="18" charset="0"/>
              </a:rPr>
              <a:t> et toilettes pour </a:t>
            </a:r>
            <a:r>
              <a:rPr lang="en-CA" sz="2000" kern="100" dirty="0" err="1">
                <a:latin typeface="Calibri" panose="020F0502020204030204" pitchFamily="34" charset="0"/>
                <a:ea typeface="Calibri" panose="020F0502020204030204" pitchFamily="34" charset="0"/>
                <a:cs typeface="Times New Roman" panose="02020603050405020304" pitchFamily="18" charset="0"/>
              </a:rPr>
              <a:t>handicapés</a:t>
            </a:r>
            <a:r>
              <a:rPr lang="en-CA" sz="2000" kern="100" dirty="0">
                <a:latin typeface="Calibri" panose="020F0502020204030204" pitchFamily="34" charset="0"/>
                <a:ea typeface="Calibri" panose="020F0502020204030204" pitchFamily="34" charset="0"/>
                <a:cs typeface="Times New Roman" panose="02020603050405020304" pitchFamily="18" charset="0"/>
              </a:rPr>
              <a:t> </a:t>
            </a:r>
            <a:r>
              <a:rPr lang="en-CA" sz="2000" kern="100" dirty="0" err="1">
                <a:latin typeface="Calibri" panose="020F0502020204030204" pitchFamily="34" charset="0"/>
                <a:ea typeface="Calibri" panose="020F0502020204030204" pitchFamily="34" charset="0"/>
                <a:cs typeface="Times New Roman" panose="02020603050405020304" pitchFamily="18" charset="0"/>
              </a:rPr>
              <a:t>entièrement</a:t>
            </a:r>
            <a:r>
              <a:rPr lang="en-CA" sz="2000" kern="100" dirty="0">
                <a:latin typeface="Calibri" panose="020F0502020204030204" pitchFamily="34" charset="0"/>
                <a:ea typeface="Calibri" panose="020F0502020204030204" pitchFamily="34" charset="0"/>
                <a:cs typeface="Times New Roman" panose="02020603050405020304" pitchFamily="18" charset="0"/>
              </a:rPr>
              <a:t> </a:t>
            </a:r>
            <a:r>
              <a:rPr lang="en-CA" sz="2000" kern="100" dirty="0" err="1">
                <a:latin typeface="Calibri" panose="020F0502020204030204" pitchFamily="34" charset="0"/>
                <a:ea typeface="Calibri" panose="020F0502020204030204" pitchFamily="34" charset="0"/>
                <a:cs typeface="Times New Roman" panose="02020603050405020304" pitchFamily="18" charset="0"/>
              </a:rPr>
              <a:t>accessibles</a:t>
            </a:r>
            <a:endParaRPr lang="en-CA" sz="2000" kern="100" dirty="0">
              <a:latin typeface="Calibri" panose="020F0502020204030204" pitchFamily="34" charset="0"/>
              <a:ea typeface="Calibri" panose="020F0502020204030204" pitchFamily="34" charset="0"/>
              <a:cs typeface="Times New Roman" panose="02020603050405020304" pitchFamily="18" charset="0"/>
            </a:endParaRPr>
          </a:p>
          <a:p>
            <a:endParaRPr lang="en-CA" sz="2000" kern="100" dirty="0">
              <a:latin typeface="Calibri" panose="020F0502020204030204" pitchFamily="34" charset="0"/>
              <a:ea typeface="Calibri" panose="020F0502020204030204" pitchFamily="34" charset="0"/>
              <a:cs typeface="Times New Roman" panose="02020603050405020304" pitchFamily="18" charset="0"/>
            </a:endParaRPr>
          </a:p>
          <a:p>
            <a:r>
              <a:rPr lang="en-CA" sz="2000" u="sng" kern="100" dirty="0">
                <a:latin typeface="Calibri" panose="020F0502020204030204" pitchFamily="34" charset="0"/>
                <a:ea typeface="Calibri" panose="020F0502020204030204" pitchFamily="34" charset="0"/>
                <a:cs typeface="Times New Roman" panose="02020603050405020304" pitchFamily="18" charset="0"/>
              </a:rPr>
              <a:t>Cancer Care:  </a:t>
            </a:r>
            <a:r>
              <a:rPr lang="en-CA" sz="2000" kern="100" dirty="0">
                <a:latin typeface="Calibri" panose="020F0502020204030204" pitchFamily="34" charset="0"/>
                <a:ea typeface="Calibri" panose="020F0502020204030204" pitchFamily="34" charset="0"/>
                <a:cs typeface="Times New Roman" panose="02020603050405020304" pitchFamily="18" charset="0"/>
              </a:rPr>
              <a:t>Opal, abonnements </a:t>
            </a:r>
            <a:r>
              <a:rPr lang="en-CA" sz="2000" kern="100" dirty="0" err="1">
                <a:latin typeface="Calibri" panose="020F0502020204030204" pitchFamily="34" charset="0"/>
                <a:ea typeface="Calibri" panose="020F0502020204030204" pitchFamily="34" charset="0"/>
                <a:cs typeface="Times New Roman" panose="02020603050405020304" pitchFamily="18" charset="0"/>
              </a:rPr>
              <a:t>à</a:t>
            </a:r>
            <a:r>
              <a:rPr lang="en-CA" sz="2000" kern="100" dirty="0">
                <a:latin typeface="Calibri" panose="020F0502020204030204" pitchFamily="34" charset="0"/>
                <a:ea typeface="Calibri" panose="020F0502020204030204" pitchFamily="34" charset="0"/>
                <a:cs typeface="Times New Roman" panose="02020603050405020304" pitchFamily="18" charset="0"/>
              </a:rPr>
              <a:t> des magazines</a:t>
            </a:r>
          </a:p>
          <a:p>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sz="2000" kern="100" dirty="0">
              <a:latin typeface="Calibri" panose="020F0502020204030204" pitchFamily="34" charset="0"/>
              <a:ea typeface="Calibri" panose="020F0502020204030204" pitchFamily="34" charset="0"/>
              <a:cs typeface="Times New Roman" panose="02020603050405020304" pitchFamily="18" charset="0"/>
            </a:endParaRPr>
          </a:p>
          <a:p>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69337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0174" y="121287"/>
            <a:ext cx="7774424" cy="1325563"/>
          </a:xfrm>
        </p:spPr>
        <p:txBody>
          <a:bodyPr/>
          <a:lstStyle/>
          <a:p>
            <a:r>
              <a:rPr lang="en-US" dirty="0"/>
              <a:t>                        VARIA  (3)</a:t>
            </a:r>
          </a:p>
        </p:txBody>
      </p:sp>
      <p:sp>
        <p:nvSpPr>
          <p:cNvPr id="3" name="Content Placeholder 2"/>
          <p:cNvSpPr>
            <a:spLocks noGrp="1"/>
          </p:cNvSpPr>
          <p:nvPr>
            <p:ph idx="1"/>
          </p:nvPr>
        </p:nvSpPr>
        <p:spPr>
          <a:xfrm>
            <a:off x="1259226" y="1634915"/>
            <a:ext cx="7445388" cy="4354338"/>
          </a:xfrm>
        </p:spPr>
        <p:txBody>
          <a:bodyPr>
            <a:normAutofit fontScale="92500" lnSpcReduction="20000"/>
          </a:bodyPr>
          <a:lstStyle/>
          <a:p>
            <a:pPr marL="0" indent="0">
              <a:buNone/>
            </a:pPr>
            <a:endParaRPr lang="en-CA" sz="2000" kern="100" dirty="0">
              <a:effectLst/>
              <a:latin typeface="+mn-lt"/>
              <a:ea typeface="Calibri" panose="020F0502020204030204" pitchFamily="34" charset="0"/>
              <a:cs typeface="Times New Roman" panose="02020603050405020304" pitchFamily="18" charset="0"/>
            </a:endParaRPr>
          </a:p>
          <a:p>
            <a:r>
              <a:rPr lang="en-US" sz="2200" u="sng" dirty="0">
                <a:latin typeface="+mn-lt"/>
              </a:rPr>
              <a:t>Défense des droits des </a:t>
            </a:r>
            <a:r>
              <a:rPr lang="en-US" sz="2200" u="sng" dirty="0" err="1">
                <a:latin typeface="+mn-lt"/>
              </a:rPr>
              <a:t>autochtones</a:t>
            </a:r>
            <a:r>
              <a:rPr lang="en-US" sz="2200" u="sng" dirty="0">
                <a:latin typeface="+mn-lt"/>
              </a:rPr>
              <a:t> </a:t>
            </a:r>
            <a:r>
              <a:rPr lang="en-US" sz="2200" dirty="0">
                <a:latin typeface="+mn-lt"/>
              </a:rPr>
              <a:t>: </a:t>
            </a:r>
            <a:r>
              <a:rPr lang="en-US" sz="2200" dirty="0" err="1">
                <a:latin typeface="+mn-lt"/>
              </a:rPr>
              <a:t>dépliants</a:t>
            </a:r>
            <a:r>
              <a:rPr lang="en-US" sz="2200" dirty="0">
                <a:latin typeface="+mn-lt"/>
              </a:rPr>
              <a:t> sur les droits, </a:t>
            </a:r>
            <a:r>
              <a:rPr lang="en-US" sz="2200" dirty="0" err="1">
                <a:latin typeface="+mn-lt"/>
              </a:rPr>
              <a:t>nourriture</a:t>
            </a:r>
            <a:r>
              <a:rPr lang="en-US" sz="2200" dirty="0">
                <a:latin typeface="+mn-lt"/>
              </a:rPr>
              <a:t> </a:t>
            </a:r>
            <a:r>
              <a:rPr lang="en-US" sz="2200" dirty="0" err="1">
                <a:latin typeface="+mn-lt"/>
              </a:rPr>
              <a:t>traditionnelle</a:t>
            </a:r>
            <a:r>
              <a:rPr lang="en-US" sz="2200" dirty="0">
                <a:latin typeface="+mn-lt"/>
              </a:rPr>
              <a:t>, </a:t>
            </a:r>
            <a:r>
              <a:rPr lang="en-US" sz="2200" dirty="0" err="1">
                <a:latin typeface="+mn-lt"/>
              </a:rPr>
              <a:t>œuvres</a:t>
            </a:r>
            <a:r>
              <a:rPr lang="en-US" sz="2200" dirty="0">
                <a:latin typeface="+mn-lt"/>
              </a:rPr>
              <a:t> d'art </a:t>
            </a:r>
            <a:r>
              <a:rPr lang="en-US" sz="2200" dirty="0" err="1">
                <a:latin typeface="+mn-lt"/>
              </a:rPr>
              <a:t>autochtones</a:t>
            </a:r>
            <a:r>
              <a:rPr lang="en-US" sz="2200" dirty="0">
                <a:latin typeface="+mn-lt"/>
              </a:rPr>
              <a:t>, salle </a:t>
            </a:r>
            <a:r>
              <a:rPr lang="en-US" sz="2200" dirty="0" err="1">
                <a:latin typeface="+mn-lt"/>
              </a:rPr>
              <a:t>Wachiya</a:t>
            </a:r>
            <a:r>
              <a:rPr lang="en-US" sz="2200" dirty="0">
                <a:latin typeface="+mn-lt"/>
              </a:rPr>
              <a:t>, PRC - </a:t>
            </a:r>
            <a:r>
              <a:rPr lang="en-US" sz="2200" dirty="0" err="1">
                <a:latin typeface="+mn-lt"/>
              </a:rPr>
              <a:t>matériaux</a:t>
            </a:r>
            <a:r>
              <a:rPr lang="en-US" sz="2200" dirty="0">
                <a:latin typeface="+mn-lt"/>
              </a:rPr>
              <a:t> </a:t>
            </a:r>
            <a:r>
              <a:rPr lang="en-US" sz="2200" dirty="0" err="1">
                <a:latin typeface="+mn-lt"/>
              </a:rPr>
              <a:t>autochtones</a:t>
            </a:r>
            <a:r>
              <a:rPr lang="en-US" sz="2200" dirty="0">
                <a:latin typeface="+mn-lt"/>
              </a:rPr>
              <a:t> et salle de </a:t>
            </a:r>
            <a:r>
              <a:rPr lang="en-US" sz="2200" dirty="0" err="1">
                <a:latin typeface="+mn-lt"/>
              </a:rPr>
              <a:t>réunion</a:t>
            </a:r>
            <a:r>
              <a:rPr lang="en-US" sz="2200" dirty="0">
                <a:latin typeface="+mn-lt"/>
              </a:rPr>
              <a:t>, liens avec </a:t>
            </a:r>
            <a:r>
              <a:rPr lang="en-US" sz="2200" dirty="0" err="1">
                <a:latin typeface="+mn-lt"/>
              </a:rPr>
              <a:t>l'IHCT</a:t>
            </a:r>
            <a:r>
              <a:rPr lang="en-US" sz="2200" dirty="0">
                <a:latin typeface="+mn-lt"/>
              </a:rPr>
              <a:t> et </a:t>
            </a:r>
            <a:r>
              <a:rPr lang="en-US" sz="2200" dirty="0" err="1">
                <a:latin typeface="+mn-lt"/>
              </a:rPr>
              <a:t>autres</a:t>
            </a:r>
            <a:r>
              <a:rPr lang="en-US" sz="2200" dirty="0">
                <a:latin typeface="+mn-lt"/>
              </a:rPr>
              <a:t>, services </a:t>
            </a:r>
            <a:r>
              <a:rPr lang="en-US" sz="2200" dirty="0" err="1">
                <a:latin typeface="+mn-lt"/>
              </a:rPr>
              <a:t>pastoraux</a:t>
            </a:r>
            <a:r>
              <a:rPr lang="en-US" sz="2200" dirty="0">
                <a:latin typeface="+mn-lt"/>
              </a:rPr>
              <a:t>, </a:t>
            </a:r>
            <a:r>
              <a:rPr lang="en-US" sz="2200" dirty="0" err="1">
                <a:latin typeface="+mn-lt"/>
              </a:rPr>
              <a:t>journées</a:t>
            </a:r>
            <a:r>
              <a:rPr lang="en-US" sz="2200" dirty="0">
                <a:latin typeface="+mn-lt"/>
              </a:rPr>
              <a:t> </a:t>
            </a:r>
            <a:r>
              <a:rPr lang="en-US" sz="2200" dirty="0" err="1">
                <a:latin typeface="+mn-lt"/>
              </a:rPr>
              <a:t>importantes</a:t>
            </a:r>
            <a:r>
              <a:rPr lang="en-US" sz="2200" dirty="0">
                <a:latin typeface="+mn-lt"/>
              </a:rPr>
              <a:t> au CUSM</a:t>
            </a:r>
          </a:p>
          <a:p>
            <a:endParaRPr lang="en-US" sz="2200" dirty="0">
              <a:latin typeface="+mn-lt"/>
            </a:endParaRPr>
          </a:p>
          <a:p>
            <a:r>
              <a:rPr lang="en-US" sz="2200" u="sng" dirty="0" err="1">
                <a:latin typeface="+mn-lt"/>
              </a:rPr>
              <a:t>Santé</a:t>
            </a:r>
            <a:r>
              <a:rPr lang="en-US" sz="2200" u="sng" dirty="0">
                <a:latin typeface="+mn-lt"/>
              </a:rPr>
              <a:t> </a:t>
            </a:r>
            <a:r>
              <a:rPr lang="en-US" sz="2200" u="sng" dirty="0" err="1">
                <a:latin typeface="+mn-lt"/>
              </a:rPr>
              <a:t>mentale</a:t>
            </a:r>
            <a:r>
              <a:rPr lang="en-US" sz="2200" u="sng" dirty="0">
                <a:latin typeface="+mn-lt"/>
              </a:rPr>
              <a:t> </a:t>
            </a:r>
            <a:r>
              <a:rPr lang="en-US" sz="2200" dirty="0">
                <a:latin typeface="+mn-lt"/>
              </a:rPr>
              <a:t>: </a:t>
            </a:r>
            <a:r>
              <a:rPr lang="en-US" sz="2200" dirty="0" err="1">
                <a:latin typeface="+mn-lt"/>
              </a:rPr>
              <a:t>soins</a:t>
            </a:r>
            <a:r>
              <a:rPr lang="en-US" sz="2200" dirty="0">
                <a:latin typeface="+mn-lt"/>
              </a:rPr>
              <a:t> </a:t>
            </a:r>
            <a:r>
              <a:rPr lang="en-US" sz="2200" dirty="0" err="1">
                <a:latin typeface="+mn-lt"/>
              </a:rPr>
              <a:t>pédiatriques</a:t>
            </a:r>
            <a:r>
              <a:rPr lang="en-US" sz="2200" dirty="0">
                <a:latin typeface="+mn-lt"/>
              </a:rPr>
              <a:t> </a:t>
            </a:r>
            <a:r>
              <a:rPr lang="en-US" sz="2200" dirty="0" err="1">
                <a:latin typeface="+mn-lt"/>
              </a:rPr>
              <a:t>en</a:t>
            </a:r>
            <a:r>
              <a:rPr lang="en-US" sz="2200" dirty="0">
                <a:latin typeface="+mn-lt"/>
              </a:rPr>
              <a:t> milieu </a:t>
            </a:r>
            <a:r>
              <a:rPr lang="en-US" sz="2200" dirty="0" err="1">
                <a:latin typeface="+mn-lt"/>
              </a:rPr>
              <a:t>hospitalier</a:t>
            </a:r>
            <a:r>
              <a:rPr lang="en-US" sz="2200" dirty="0">
                <a:latin typeface="+mn-lt"/>
              </a:rPr>
              <a:t>, politique de la blouse, </a:t>
            </a:r>
            <a:r>
              <a:rPr lang="en-US" sz="2200" dirty="0" err="1">
                <a:latin typeface="+mn-lt"/>
              </a:rPr>
              <a:t>prévention</a:t>
            </a:r>
            <a:r>
              <a:rPr lang="en-US" sz="2200" dirty="0">
                <a:latin typeface="+mn-lt"/>
              </a:rPr>
              <a:t> de </a:t>
            </a:r>
            <a:r>
              <a:rPr lang="en-US" sz="2200" dirty="0" err="1">
                <a:latin typeface="+mn-lt"/>
              </a:rPr>
              <a:t>l'automutilation</a:t>
            </a:r>
            <a:r>
              <a:rPr lang="en-US" sz="2200" dirty="0">
                <a:latin typeface="+mn-lt"/>
              </a:rPr>
              <a:t>, </a:t>
            </a:r>
            <a:r>
              <a:rPr lang="en-US" sz="2200" dirty="0" err="1">
                <a:latin typeface="+mn-lt"/>
              </a:rPr>
              <a:t>informations</a:t>
            </a:r>
            <a:r>
              <a:rPr lang="en-US" sz="2200" dirty="0">
                <a:latin typeface="+mn-lt"/>
              </a:rPr>
              <a:t> pour les patients et les </a:t>
            </a:r>
            <a:r>
              <a:rPr lang="en-US" sz="2200" dirty="0" err="1">
                <a:latin typeface="+mn-lt"/>
              </a:rPr>
              <a:t>familles</a:t>
            </a:r>
            <a:r>
              <a:rPr lang="en-US" sz="2200" dirty="0">
                <a:latin typeface="+mn-lt"/>
              </a:rPr>
              <a:t>, </a:t>
            </a:r>
            <a:r>
              <a:rPr lang="en-US" sz="2200" dirty="0" err="1">
                <a:latin typeface="+mn-lt"/>
              </a:rPr>
              <a:t>regroupement</a:t>
            </a:r>
            <a:r>
              <a:rPr lang="en-US" sz="2200" dirty="0">
                <a:latin typeface="+mn-lt"/>
              </a:rPr>
              <a:t> des </a:t>
            </a:r>
            <a:r>
              <a:rPr lang="en-US" sz="2200" dirty="0" err="1">
                <a:latin typeface="+mn-lt"/>
              </a:rPr>
              <a:t>ressources</a:t>
            </a:r>
            <a:r>
              <a:rPr lang="en-US" sz="2200" dirty="0">
                <a:latin typeface="+mn-lt"/>
              </a:rPr>
              <a:t> (brochure), </a:t>
            </a:r>
            <a:r>
              <a:rPr lang="en-US" sz="2200" dirty="0" err="1">
                <a:latin typeface="+mn-lt"/>
              </a:rPr>
              <a:t>bénévoles</a:t>
            </a:r>
            <a:r>
              <a:rPr lang="en-US" sz="2200" dirty="0">
                <a:latin typeface="+mn-lt"/>
              </a:rPr>
              <a:t> et “Child Life”, </a:t>
            </a:r>
            <a:r>
              <a:rPr lang="en-US" sz="2200" dirty="0" err="1">
                <a:latin typeface="+mn-lt"/>
              </a:rPr>
              <a:t>réunions</a:t>
            </a:r>
            <a:r>
              <a:rPr lang="en-US" sz="2200" dirty="0">
                <a:latin typeface="+mn-lt"/>
              </a:rPr>
              <a:t> </a:t>
            </a:r>
            <a:r>
              <a:rPr lang="en-US" sz="2200" dirty="0" err="1">
                <a:latin typeface="+mn-lt"/>
              </a:rPr>
              <a:t>régulières</a:t>
            </a:r>
            <a:r>
              <a:rPr lang="en-US" sz="2200" dirty="0">
                <a:latin typeface="+mn-lt"/>
              </a:rPr>
              <a:t> avec le chef du service</a:t>
            </a:r>
          </a:p>
          <a:p>
            <a:endParaRPr lang="en-US" sz="2200" dirty="0">
              <a:latin typeface="+mn-lt"/>
            </a:endParaRPr>
          </a:p>
          <a:p>
            <a:r>
              <a:rPr lang="en-US" sz="2200" dirty="0">
                <a:latin typeface="+mn-lt"/>
              </a:rPr>
              <a:t>2SLGBTQ+:  politique </a:t>
            </a:r>
            <a:r>
              <a:rPr lang="en-US" sz="2200" dirty="0" err="1">
                <a:latin typeface="+mn-lt"/>
              </a:rPr>
              <a:t>visant</a:t>
            </a:r>
            <a:r>
              <a:rPr lang="en-US" sz="2200" dirty="0">
                <a:latin typeface="+mn-lt"/>
              </a:rPr>
              <a:t> </a:t>
            </a:r>
            <a:r>
              <a:rPr lang="en-US" sz="2200" dirty="0" err="1">
                <a:latin typeface="+mn-lt"/>
              </a:rPr>
              <a:t>à</a:t>
            </a:r>
            <a:r>
              <a:rPr lang="en-US" sz="2200" dirty="0">
                <a:latin typeface="+mn-lt"/>
              </a:rPr>
              <a:t> </a:t>
            </a:r>
            <a:r>
              <a:rPr lang="en-US" sz="2200" dirty="0" err="1">
                <a:latin typeface="+mn-lt"/>
              </a:rPr>
              <a:t>garantir</a:t>
            </a:r>
            <a:r>
              <a:rPr lang="en-US" sz="2200" dirty="0">
                <a:latin typeface="+mn-lt"/>
              </a:rPr>
              <a:t> que </a:t>
            </a:r>
            <a:r>
              <a:rPr lang="en-US" sz="2200" dirty="0" err="1">
                <a:latin typeface="+mn-lt"/>
              </a:rPr>
              <a:t>tous</a:t>
            </a:r>
            <a:r>
              <a:rPr lang="en-US" sz="2200" dirty="0">
                <a:latin typeface="+mn-lt"/>
              </a:rPr>
              <a:t> les patients </a:t>
            </a:r>
            <a:r>
              <a:rPr lang="en-US" sz="2200" dirty="0" err="1">
                <a:latin typeface="+mn-lt"/>
              </a:rPr>
              <a:t>sont</a:t>
            </a:r>
            <a:r>
              <a:rPr lang="en-US" sz="2200" dirty="0">
                <a:latin typeface="+mn-lt"/>
              </a:rPr>
              <a:t> </a:t>
            </a:r>
            <a:r>
              <a:rPr lang="en-US" sz="2200" dirty="0" err="1">
                <a:latin typeface="+mn-lt"/>
              </a:rPr>
              <a:t>appelés</a:t>
            </a:r>
            <a:r>
              <a:rPr lang="en-US" sz="2200" dirty="0">
                <a:latin typeface="+mn-lt"/>
              </a:rPr>
              <a:t> par le nom et le(s) </a:t>
            </a:r>
            <a:r>
              <a:rPr lang="en-US" sz="2200" dirty="0" err="1">
                <a:latin typeface="+mn-lt"/>
              </a:rPr>
              <a:t>pronom</a:t>
            </a:r>
            <a:r>
              <a:rPr lang="en-US" sz="2200" dirty="0">
                <a:latin typeface="+mn-lt"/>
              </a:rPr>
              <a:t>(s) </a:t>
            </a:r>
            <a:r>
              <a:rPr lang="en-US" sz="2200" dirty="0" err="1">
                <a:latin typeface="+mn-lt"/>
              </a:rPr>
              <a:t>qu'ils</a:t>
            </a:r>
            <a:r>
              <a:rPr lang="en-US" sz="2200" dirty="0">
                <a:latin typeface="+mn-lt"/>
              </a:rPr>
              <a:t> </a:t>
            </a:r>
            <a:r>
              <a:rPr lang="en-US" sz="2200" dirty="0" err="1">
                <a:latin typeface="+mn-lt"/>
              </a:rPr>
              <a:t>préfèrent</a:t>
            </a:r>
            <a:r>
              <a:rPr lang="en-US" sz="2200" dirty="0">
                <a:latin typeface="+mn-lt"/>
              </a:rPr>
              <a:t>, </a:t>
            </a:r>
            <a:r>
              <a:rPr lang="en-US" sz="2200" dirty="0" err="1">
                <a:latin typeface="+mn-lt"/>
              </a:rPr>
              <a:t>projet</a:t>
            </a:r>
            <a:r>
              <a:rPr lang="en-US" sz="2200" dirty="0">
                <a:latin typeface="+mn-lt"/>
              </a:rPr>
              <a:t> </a:t>
            </a:r>
            <a:r>
              <a:rPr lang="en-US" sz="2200" dirty="0" err="1">
                <a:latin typeface="+mn-lt"/>
              </a:rPr>
              <a:t>visant</a:t>
            </a:r>
            <a:r>
              <a:rPr lang="en-US" sz="2200" dirty="0">
                <a:latin typeface="+mn-lt"/>
              </a:rPr>
              <a:t> </a:t>
            </a:r>
            <a:r>
              <a:rPr lang="en-US" sz="2200" dirty="0" err="1">
                <a:latin typeface="+mn-lt"/>
              </a:rPr>
              <a:t>à</a:t>
            </a:r>
            <a:r>
              <a:rPr lang="en-US" sz="2200" dirty="0">
                <a:latin typeface="+mn-lt"/>
              </a:rPr>
              <a:t> </a:t>
            </a:r>
            <a:r>
              <a:rPr lang="en-US" sz="2200" dirty="0" err="1">
                <a:latin typeface="+mn-lt"/>
              </a:rPr>
              <a:t>cartographier</a:t>
            </a:r>
            <a:r>
              <a:rPr lang="en-US" sz="2200" dirty="0">
                <a:latin typeface="+mn-lt"/>
              </a:rPr>
              <a:t> </a:t>
            </a:r>
            <a:r>
              <a:rPr lang="en-US" sz="2200" dirty="0" err="1">
                <a:latin typeface="+mn-lt"/>
              </a:rPr>
              <a:t>toutes</a:t>
            </a:r>
            <a:r>
              <a:rPr lang="en-US" sz="2200" dirty="0">
                <a:latin typeface="+mn-lt"/>
              </a:rPr>
              <a:t> les salles de </a:t>
            </a:r>
            <a:r>
              <a:rPr lang="en-US" sz="2200" dirty="0" err="1">
                <a:latin typeface="+mn-lt"/>
              </a:rPr>
              <a:t>bains</a:t>
            </a:r>
            <a:r>
              <a:rPr lang="en-US" sz="2200" dirty="0">
                <a:latin typeface="+mn-lt"/>
              </a:rPr>
              <a:t>, </a:t>
            </a:r>
            <a:r>
              <a:rPr lang="en-US" sz="2200" dirty="0" err="1">
                <a:latin typeface="+mn-lt"/>
              </a:rPr>
              <a:t>en</a:t>
            </a:r>
            <a:r>
              <a:rPr lang="en-US" sz="2200" dirty="0">
                <a:latin typeface="+mn-lt"/>
              </a:rPr>
              <a:t> </a:t>
            </a:r>
            <a:r>
              <a:rPr lang="en-US" sz="2200" dirty="0" err="1">
                <a:latin typeface="+mn-lt"/>
              </a:rPr>
              <a:t>identifiant</a:t>
            </a:r>
            <a:r>
              <a:rPr lang="en-US" sz="2200" dirty="0">
                <a:latin typeface="+mn-lt"/>
              </a:rPr>
              <a:t> les </a:t>
            </a:r>
            <a:r>
              <a:rPr lang="en-US" sz="2200" dirty="0" err="1">
                <a:latin typeface="+mn-lt"/>
              </a:rPr>
              <a:t>caractéristiques</a:t>
            </a:r>
            <a:r>
              <a:rPr lang="en-US" sz="2200" dirty="0">
                <a:latin typeface="+mn-lt"/>
              </a:rPr>
              <a:t> </a:t>
            </a:r>
            <a:r>
              <a:rPr lang="en-US" sz="2200" dirty="0" err="1">
                <a:latin typeface="+mn-lt"/>
              </a:rPr>
              <a:t>spécifiques</a:t>
            </a:r>
            <a:endParaRPr lang="en-US" sz="2200" dirty="0">
              <a:latin typeface="+mn-lt"/>
            </a:endParaRPr>
          </a:p>
          <a:p>
            <a:endParaRPr lang="en-CA" sz="2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sz="2000" kern="100" dirty="0">
              <a:latin typeface="Calibri" panose="020F0502020204030204" pitchFamily="34" charset="0"/>
              <a:ea typeface="Calibri" panose="020F0502020204030204" pitchFamily="34" charset="0"/>
              <a:cs typeface="Times New Roman" panose="02020603050405020304" pitchFamily="18" charset="0"/>
            </a:endParaRPr>
          </a:p>
          <a:p>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7803976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710" y="146304"/>
            <a:ext cx="7774424" cy="1325563"/>
          </a:xfrm>
        </p:spPr>
        <p:txBody>
          <a:bodyPr>
            <a:normAutofit/>
          </a:bodyPr>
          <a:lstStyle/>
          <a:p>
            <a:r>
              <a:rPr lang="en-US" sz="2800" dirty="0"/>
              <a:t>                  Collaborations et Consultations (1)</a:t>
            </a:r>
          </a:p>
        </p:txBody>
      </p:sp>
      <p:sp>
        <p:nvSpPr>
          <p:cNvPr id="3" name="Content Placeholder 2"/>
          <p:cNvSpPr>
            <a:spLocks noGrp="1"/>
          </p:cNvSpPr>
          <p:nvPr>
            <p:ph idx="1"/>
          </p:nvPr>
        </p:nvSpPr>
        <p:spPr>
          <a:xfrm>
            <a:off x="1380796" y="1911602"/>
            <a:ext cx="7234039" cy="4351338"/>
          </a:xfrm>
        </p:spPr>
        <p:txBody>
          <a:bodyPr>
            <a:normAutofit/>
          </a:bodyPr>
          <a:lstStyle/>
          <a:p>
            <a:r>
              <a:rPr lang="en-CA" sz="2400" dirty="0" err="1">
                <a:latin typeface="+mn-lt"/>
              </a:rPr>
              <a:t>p</a:t>
            </a:r>
            <a:r>
              <a:rPr lang="en-CA" sz="2400" dirty="0" err="1">
                <a:effectLst/>
                <a:latin typeface="+mn-lt"/>
              </a:rPr>
              <a:t>harmacien</a:t>
            </a:r>
            <a:r>
              <a:rPr lang="en-CA" sz="2400" dirty="0">
                <a:effectLst/>
                <a:latin typeface="+mn-lt"/>
              </a:rPr>
              <a:t> de </a:t>
            </a:r>
            <a:r>
              <a:rPr lang="en-CA" sz="2400" dirty="0" err="1">
                <a:effectLst/>
                <a:latin typeface="+mn-lt"/>
              </a:rPr>
              <a:t>l'unité</a:t>
            </a:r>
            <a:r>
              <a:rPr lang="en-CA" sz="2400" dirty="0">
                <a:effectLst/>
                <a:latin typeface="+mn-lt"/>
              </a:rPr>
              <a:t> de </a:t>
            </a:r>
            <a:r>
              <a:rPr lang="en-CA" sz="2400" dirty="0" err="1">
                <a:effectLst/>
                <a:latin typeface="+mn-lt"/>
              </a:rPr>
              <a:t>soins</a:t>
            </a:r>
            <a:r>
              <a:rPr lang="en-CA" sz="2400" dirty="0">
                <a:effectLst/>
                <a:latin typeface="+mn-lt"/>
              </a:rPr>
              <a:t> </a:t>
            </a:r>
            <a:r>
              <a:rPr lang="en-CA" sz="2400" dirty="0" err="1">
                <a:effectLst/>
                <a:latin typeface="+mn-lt"/>
              </a:rPr>
              <a:t>intensifs</a:t>
            </a:r>
            <a:r>
              <a:rPr lang="en-CA" sz="2400" dirty="0">
                <a:effectLst/>
                <a:latin typeface="+mn-lt"/>
              </a:rPr>
              <a:t> pour </a:t>
            </a:r>
            <a:r>
              <a:rPr lang="en-CA" sz="2400" dirty="0" err="1">
                <a:effectLst/>
                <a:latin typeface="+mn-lt"/>
              </a:rPr>
              <a:t>l'étude</a:t>
            </a:r>
            <a:r>
              <a:rPr lang="en-CA" sz="2400" dirty="0">
                <a:effectLst/>
                <a:latin typeface="+mn-lt"/>
              </a:rPr>
              <a:t> sur la </a:t>
            </a:r>
            <a:r>
              <a:rPr lang="en-CA" sz="2400" dirty="0" err="1">
                <a:effectLst/>
                <a:latin typeface="+mn-lt"/>
              </a:rPr>
              <a:t>septicémie</a:t>
            </a:r>
            <a:endParaRPr lang="en-CA" sz="2400" dirty="0">
              <a:effectLst/>
              <a:latin typeface="+mn-lt"/>
            </a:endParaRPr>
          </a:p>
          <a:p>
            <a:r>
              <a:rPr lang="en-CA" sz="2400" dirty="0" err="1">
                <a:effectLst/>
                <a:latin typeface="+mn-lt"/>
              </a:rPr>
              <a:t>médecin</a:t>
            </a:r>
            <a:r>
              <a:rPr lang="en-CA" sz="2400" dirty="0">
                <a:effectLst/>
                <a:latin typeface="+mn-lt"/>
              </a:rPr>
              <a:t> pour la promotion de la </a:t>
            </a:r>
            <a:r>
              <a:rPr lang="en-CA" sz="2400" dirty="0" err="1">
                <a:effectLst/>
                <a:latin typeface="+mn-lt"/>
              </a:rPr>
              <a:t>loi</a:t>
            </a:r>
            <a:r>
              <a:rPr lang="en-CA" sz="2400" dirty="0">
                <a:effectLst/>
                <a:latin typeface="+mn-lt"/>
              </a:rPr>
              <a:t> de Vanessa</a:t>
            </a:r>
          </a:p>
          <a:p>
            <a:r>
              <a:rPr lang="en-CA" sz="2400" dirty="0" err="1">
                <a:effectLst/>
                <a:latin typeface="+mn-lt"/>
              </a:rPr>
              <a:t>département</a:t>
            </a:r>
            <a:r>
              <a:rPr lang="en-CA" sz="2400" dirty="0">
                <a:effectLst/>
                <a:latin typeface="+mn-lt"/>
              </a:rPr>
              <a:t> des communications et nouveau site web du CUSM</a:t>
            </a:r>
          </a:p>
          <a:p>
            <a:r>
              <a:rPr lang="en-CA" sz="2400" dirty="0" err="1">
                <a:effectLst/>
                <a:latin typeface="+mn-lt"/>
              </a:rPr>
              <a:t>infirmière</a:t>
            </a:r>
            <a:r>
              <a:rPr lang="en-CA" sz="2400" dirty="0">
                <a:effectLst/>
                <a:latin typeface="+mn-lt"/>
              </a:rPr>
              <a:t> du </a:t>
            </a:r>
            <a:r>
              <a:rPr lang="en-CA" sz="2400" dirty="0" err="1">
                <a:effectLst/>
                <a:latin typeface="+mn-lt"/>
              </a:rPr>
              <a:t>comité</a:t>
            </a:r>
            <a:r>
              <a:rPr lang="en-CA" sz="2400" dirty="0">
                <a:effectLst/>
                <a:latin typeface="+mn-lt"/>
              </a:rPr>
              <a:t> de </a:t>
            </a:r>
            <a:r>
              <a:rPr lang="en-CA" sz="2400" dirty="0" err="1">
                <a:effectLst/>
                <a:latin typeface="+mn-lt"/>
              </a:rPr>
              <a:t>lutte</a:t>
            </a:r>
            <a:r>
              <a:rPr lang="en-CA" sz="2400" dirty="0">
                <a:effectLst/>
                <a:latin typeface="+mn-lt"/>
              </a:rPr>
              <a:t> </a:t>
            </a:r>
            <a:r>
              <a:rPr lang="en-CA" sz="2400" dirty="0" err="1">
                <a:effectLst/>
                <a:latin typeface="+mn-lt"/>
              </a:rPr>
              <a:t>contre</a:t>
            </a:r>
            <a:r>
              <a:rPr lang="en-CA" sz="2400" dirty="0">
                <a:effectLst/>
                <a:latin typeface="+mn-lt"/>
              </a:rPr>
              <a:t> les infections pour les marque-pages sur le lavage des mains</a:t>
            </a:r>
          </a:p>
          <a:p>
            <a:r>
              <a:rPr lang="en-CA" sz="2400" dirty="0" err="1">
                <a:latin typeface="+mn-lt"/>
              </a:rPr>
              <a:t>infirmière</a:t>
            </a:r>
            <a:r>
              <a:rPr lang="en-CA" sz="2400" dirty="0">
                <a:latin typeface="+mn-lt"/>
              </a:rPr>
              <a:t> pour </a:t>
            </a:r>
            <a:r>
              <a:rPr lang="en-CA" sz="2400" dirty="0" err="1">
                <a:latin typeface="+mn-lt"/>
              </a:rPr>
              <a:t>une</a:t>
            </a:r>
            <a:r>
              <a:rPr lang="en-CA" sz="2400" dirty="0">
                <a:latin typeface="+mn-lt"/>
              </a:rPr>
              <a:t> politique sur les </a:t>
            </a:r>
            <a:r>
              <a:rPr lang="en-CA" sz="2400" dirty="0" err="1">
                <a:latin typeface="+mn-lt"/>
              </a:rPr>
              <a:t>restreintes</a:t>
            </a:r>
            <a:r>
              <a:rPr lang="en-CA" sz="2400" dirty="0">
                <a:latin typeface="+mn-lt"/>
              </a:rPr>
              <a:t> physiques</a:t>
            </a:r>
            <a:endParaRPr lang="en-CA" sz="2400" dirty="0">
              <a:effectLst/>
              <a:latin typeface="+mn-lt"/>
            </a:endParaRPr>
          </a:p>
          <a:p>
            <a:pPr marL="0" indent="0">
              <a:buNone/>
            </a:pPr>
            <a:endParaRPr lang="en-US" dirty="0"/>
          </a:p>
        </p:txBody>
      </p:sp>
      <p:sp>
        <p:nvSpPr>
          <p:cNvPr id="4" name="TextBox 3">
            <a:extLst>
              <a:ext uri="{FF2B5EF4-FFF2-40B4-BE49-F238E27FC236}">
                <a16:creationId xmlns:a16="http://schemas.microsoft.com/office/drawing/2014/main" id="{BF095A92-A25A-8D81-662B-3E72D43144E1}"/>
              </a:ext>
            </a:extLst>
          </p:cNvPr>
          <p:cNvSpPr txBox="1"/>
          <p:nvPr/>
        </p:nvSpPr>
        <p:spPr>
          <a:xfrm>
            <a:off x="1224643" y="-783771"/>
            <a:ext cx="184731"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3111805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BBA27F9-9D90-4745-87FA-382374DE70DD}"/>
              </a:ext>
            </a:extLst>
          </p:cNvPr>
          <p:cNvSpPr>
            <a:spLocks noGrp="1"/>
          </p:cNvSpPr>
          <p:nvPr>
            <p:ph type="body" sz="half" idx="2"/>
          </p:nvPr>
        </p:nvSpPr>
        <p:spPr/>
        <p:txBody>
          <a:bodyPr/>
          <a:lstStyle/>
          <a:p>
            <a:pPr algn="ctr"/>
            <a:endParaRPr lang="en-US" sz="1600" b="1" dirty="0"/>
          </a:p>
          <a:p>
            <a:pPr algn="ctr"/>
            <a:endParaRPr lang="en-US" sz="1600" b="1" dirty="0"/>
          </a:p>
          <a:p>
            <a:pPr algn="ctr"/>
            <a:endParaRPr lang="en-US" sz="3200" b="1" dirty="0"/>
          </a:p>
          <a:p>
            <a:endParaRPr lang="en-US" dirty="0"/>
          </a:p>
        </p:txBody>
      </p:sp>
      <p:sp>
        <p:nvSpPr>
          <p:cNvPr id="4" name="TextBox 3">
            <a:extLst>
              <a:ext uri="{FF2B5EF4-FFF2-40B4-BE49-F238E27FC236}">
                <a16:creationId xmlns:a16="http://schemas.microsoft.com/office/drawing/2014/main" id="{F4941A76-6DB2-DE63-6F6D-46F100F1F7BD}"/>
              </a:ext>
            </a:extLst>
          </p:cNvPr>
          <p:cNvSpPr txBox="1"/>
          <p:nvPr/>
        </p:nvSpPr>
        <p:spPr>
          <a:xfrm>
            <a:off x="1041721" y="840817"/>
            <a:ext cx="7130005" cy="6740307"/>
          </a:xfrm>
          <a:prstGeom prst="rect">
            <a:avLst/>
          </a:prstGeom>
          <a:noFill/>
        </p:spPr>
        <p:txBody>
          <a:bodyPr wrap="square">
            <a:spAutoFit/>
          </a:bodyPr>
          <a:lstStyle/>
          <a:p>
            <a:pPr algn="ctr"/>
            <a:endParaRPr lang="en-US" sz="1800" b="1" dirty="0"/>
          </a:p>
          <a:p>
            <a:pPr algn="ctr"/>
            <a:endParaRPr lang="en-US" b="1" dirty="0"/>
          </a:p>
          <a:p>
            <a:pPr algn="ctr"/>
            <a:endParaRPr lang="en-US" b="1" dirty="0"/>
          </a:p>
          <a:p>
            <a:pPr algn="ctr"/>
            <a:endParaRPr lang="en-US" sz="1800" b="1" dirty="0"/>
          </a:p>
          <a:p>
            <a:pPr algn="ctr"/>
            <a:r>
              <a:rPr lang="en-US" sz="3600" b="1" dirty="0"/>
              <a:t>Assemblée </a:t>
            </a:r>
            <a:r>
              <a:rPr lang="en-US" sz="3600" b="1" dirty="0" err="1"/>
              <a:t>générale</a:t>
            </a:r>
            <a:r>
              <a:rPr lang="en-US" sz="3600" b="1" dirty="0"/>
              <a:t> </a:t>
            </a:r>
            <a:r>
              <a:rPr lang="en-US" sz="3600" b="1" dirty="0" err="1"/>
              <a:t>annuelle</a:t>
            </a:r>
            <a:endParaRPr lang="en-US" sz="3600" b="1" dirty="0"/>
          </a:p>
          <a:p>
            <a:pPr algn="ctr"/>
            <a:endParaRPr lang="en-US" sz="3600" b="1" dirty="0"/>
          </a:p>
          <a:p>
            <a:pPr algn="ctr"/>
            <a:r>
              <a:rPr lang="en-US" sz="3600" b="1" dirty="0"/>
              <a:t>Annual General Assembly</a:t>
            </a:r>
          </a:p>
          <a:p>
            <a:pPr algn="ctr"/>
            <a:endParaRPr lang="en-US" sz="3600" b="1" dirty="0"/>
          </a:p>
          <a:p>
            <a:pPr algn="ctr"/>
            <a:r>
              <a:rPr lang="en-US" sz="3600" b="1" dirty="0"/>
              <a:t>18 </a:t>
            </a:r>
            <a:r>
              <a:rPr lang="en-US" sz="3600" b="1" dirty="0" err="1"/>
              <a:t>juin</a:t>
            </a:r>
            <a:r>
              <a:rPr lang="en-US" sz="3600" b="1" dirty="0"/>
              <a:t> 2025</a:t>
            </a:r>
          </a:p>
          <a:p>
            <a:pPr algn="ctr"/>
            <a:endParaRPr lang="en-US" b="1" dirty="0"/>
          </a:p>
          <a:p>
            <a:pPr algn="ctr"/>
            <a:endParaRPr lang="en-US" sz="1800" b="1" dirty="0"/>
          </a:p>
          <a:p>
            <a:pPr algn="ctr"/>
            <a:endParaRPr lang="en-US" b="1" dirty="0"/>
          </a:p>
          <a:p>
            <a:pPr algn="ctr"/>
            <a:endParaRPr lang="en-US" sz="1800" b="1" dirty="0"/>
          </a:p>
          <a:p>
            <a:pPr algn="ctr"/>
            <a:endParaRPr lang="en-US" b="1" dirty="0"/>
          </a:p>
          <a:p>
            <a:pPr algn="ctr"/>
            <a:endParaRPr lang="en-US" sz="1800" b="1" dirty="0"/>
          </a:p>
          <a:p>
            <a:pPr algn="ctr"/>
            <a:endParaRPr lang="en-US" b="1" dirty="0"/>
          </a:p>
          <a:p>
            <a:pPr algn="ctr"/>
            <a:endParaRPr lang="en-US" sz="1800" b="1" dirty="0"/>
          </a:p>
          <a:p>
            <a:pPr algn="ctr"/>
            <a:endParaRPr lang="en-US" b="1" dirty="0"/>
          </a:p>
          <a:p>
            <a:pPr algn="ctr"/>
            <a:endParaRPr lang="en-US" sz="1800" b="1" dirty="0"/>
          </a:p>
        </p:txBody>
      </p:sp>
    </p:spTree>
    <p:extLst>
      <p:ext uri="{BB962C8B-B14F-4D97-AF65-F5344CB8AC3E}">
        <p14:creationId xmlns:p14="http://schemas.microsoft.com/office/powerpoint/2010/main" val="12087613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710" y="146304"/>
            <a:ext cx="7774424" cy="1325563"/>
          </a:xfrm>
        </p:spPr>
        <p:txBody>
          <a:bodyPr>
            <a:normAutofit/>
          </a:bodyPr>
          <a:lstStyle/>
          <a:p>
            <a:r>
              <a:rPr lang="en-US" sz="2800" dirty="0"/>
              <a:t>                  Collaborations et Consultations (2)</a:t>
            </a:r>
          </a:p>
        </p:txBody>
      </p:sp>
      <p:sp>
        <p:nvSpPr>
          <p:cNvPr id="3" name="Content Placeholder 2"/>
          <p:cNvSpPr>
            <a:spLocks noGrp="1"/>
          </p:cNvSpPr>
          <p:nvPr>
            <p:ph idx="1"/>
          </p:nvPr>
        </p:nvSpPr>
        <p:spPr>
          <a:xfrm>
            <a:off x="1274095" y="1650671"/>
            <a:ext cx="7234039" cy="4647896"/>
          </a:xfrm>
        </p:spPr>
        <p:txBody>
          <a:bodyPr>
            <a:normAutofit/>
          </a:bodyPr>
          <a:lstStyle/>
          <a:p>
            <a:r>
              <a:rPr lang="en-CA" sz="2400" dirty="0">
                <a:latin typeface="+mn-lt"/>
              </a:rPr>
              <a:t>Le centre </a:t>
            </a:r>
            <a:r>
              <a:rPr lang="en-CA" sz="2400" dirty="0" err="1">
                <a:latin typeface="+mn-lt"/>
              </a:rPr>
              <a:t>d'éthique</a:t>
            </a:r>
            <a:r>
              <a:rPr lang="en-CA" sz="2400" dirty="0">
                <a:latin typeface="+mn-lt"/>
              </a:rPr>
              <a:t> </a:t>
            </a:r>
            <a:r>
              <a:rPr lang="en-CA" sz="2400" dirty="0" err="1">
                <a:latin typeface="+mn-lt"/>
              </a:rPr>
              <a:t>appliquée</a:t>
            </a:r>
            <a:r>
              <a:rPr lang="en-CA" sz="2400" dirty="0">
                <a:latin typeface="+mn-lt"/>
              </a:rPr>
              <a:t> sur son nouveau cadre </a:t>
            </a:r>
            <a:r>
              <a:rPr lang="en-CA" sz="2400" dirty="0" err="1">
                <a:latin typeface="+mn-lt"/>
              </a:rPr>
              <a:t>éthique</a:t>
            </a:r>
            <a:endParaRPr lang="en-CA" sz="2400" dirty="0">
              <a:latin typeface="+mn-lt"/>
            </a:endParaRPr>
          </a:p>
          <a:p>
            <a:r>
              <a:rPr lang="en-CA" sz="2400" dirty="0" err="1">
                <a:latin typeface="+mn-lt"/>
              </a:rPr>
              <a:t>L'équipe</a:t>
            </a:r>
            <a:r>
              <a:rPr lang="en-CA" sz="2400" dirty="0">
                <a:latin typeface="+mn-lt"/>
              </a:rPr>
              <a:t> </a:t>
            </a:r>
            <a:r>
              <a:rPr lang="en-CA" sz="2400" dirty="0" err="1">
                <a:latin typeface="+mn-lt"/>
              </a:rPr>
              <a:t>d'oncologie</a:t>
            </a:r>
            <a:r>
              <a:rPr lang="en-CA" sz="2400" dirty="0">
                <a:latin typeface="+mn-lt"/>
              </a:rPr>
              <a:t> sur le nouveau </a:t>
            </a:r>
            <a:r>
              <a:rPr lang="en-CA" sz="2400" dirty="0" err="1">
                <a:latin typeface="+mn-lt"/>
              </a:rPr>
              <a:t>formulaire</a:t>
            </a:r>
            <a:r>
              <a:rPr lang="en-CA" sz="2400" dirty="0">
                <a:latin typeface="+mn-lt"/>
              </a:rPr>
              <a:t> de </a:t>
            </a:r>
            <a:r>
              <a:rPr lang="en-CA" sz="2400" dirty="0" err="1">
                <a:latin typeface="+mn-lt"/>
              </a:rPr>
              <a:t>consentement</a:t>
            </a:r>
            <a:r>
              <a:rPr lang="en-CA" sz="2400" dirty="0">
                <a:latin typeface="+mn-lt"/>
              </a:rPr>
              <a:t> </a:t>
            </a:r>
            <a:r>
              <a:rPr lang="en-CA" sz="2400" dirty="0" err="1">
                <a:latin typeface="+mn-lt"/>
              </a:rPr>
              <a:t>en</a:t>
            </a:r>
            <a:r>
              <a:rPr lang="en-CA" sz="2400" dirty="0">
                <a:latin typeface="+mn-lt"/>
              </a:rPr>
              <a:t> </a:t>
            </a:r>
            <a:r>
              <a:rPr lang="en-CA" sz="2400" dirty="0" err="1">
                <a:latin typeface="+mn-lt"/>
              </a:rPr>
              <a:t>oncologie</a:t>
            </a:r>
            <a:endParaRPr lang="en-CA" sz="2400" dirty="0">
              <a:latin typeface="+mn-lt"/>
            </a:endParaRPr>
          </a:p>
          <a:p>
            <a:r>
              <a:rPr lang="en-CA" sz="2400" dirty="0">
                <a:latin typeface="+mn-lt"/>
              </a:rPr>
              <a:t>Un </a:t>
            </a:r>
            <a:r>
              <a:rPr lang="en-CA" sz="2400" dirty="0" err="1">
                <a:latin typeface="+mn-lt"/>
              </a:rPr>
              <a:t>médecin</a:t>
            </a:r>
            <a:r>
              <a:rPr lang="en-CA" sz="2400" dirty="0">
                <a:latin typeface="+mn-lt"/>
              </a:rPr>
              <a:t> </a:t>
            </a:r>
            <a:r>
              <a:rPr lang="en-CA" sz="2400" dirty="0" err="1">
                <a:latin typeface="+mn-lt"/>
              </a:rPr>
              <a:t>travaillant</a:t>
            </a:r>
            <a:r>
              <a:rPr lang="en-CA" sz="2400" dirty="0">
                <a:latin typeface="+mn-lt"/>
              </a:rPr>
              <a:t> sur </a:t>
            </a:r>
            <a:r>
              <a:rPr lang="en-CA" sz="2400" dirty="0" err="1">
                <a:latin typeface="+mn-lt"/>
              </a:rPr>
              <a:t>une</a:t>
            </a:r>
            <a:r>
              <a:rPr lang="en-CA" sz="2400" dirty="0">
                <a:latin typeface="+mn-lt"/>
              </a:rPr>
              <a:t> politique de congé pour les patients </a:t>
            </a:r>
            <a:r>
              <a:rPr lang="en-CA" sz="2400" dirty="0" err="1">
                <a:latin typeface="+mn-lt"/>
              </a:rPr>
              <a:t>gériatriques</a:t>
            </a:r>
            <a:r>
              <a:rPr lang="en-CA" sz="2400" dirty="0">
                <a:latin typeface="+mn-lt"/>
              </a:rPr>
              <a:t> (</a:t>
            </a:r>
            <a:r>
              <a:rPr lang="en-CA" sz="2400" dirty="0" err="1">
                <a:latin typeface="+mn-lt"/>
              </a:rPr>
              <a:t>suivi</a:t>
            </a:r>
            <a:r>
              <a:rPr lang="en-CA" sz="2400" dirty="0">
                <a:latin typeface="+mn-lt"/>
              </a:rPr>
              <a:t> et liaison dans la </a:t>
            </a:r>
            <a:r>
              <a:rPr lang="en-CA" sz="2400" dirty="0" err="1">
                <a:latin typeface="+mn-lt"/>
              </a:rPr>
              <a:t>communauté</a:t>
            </a:r>
            <a:r>
              <a:rPr lang="en-CA" sz="2400" dirty="0">
                <a:latin typeface="+mn-lt"/>
              </a:rPr>
              <a:t>)</a:t>
            </a:r>
          </a:p>
          <a:p>
            <a:r>
              <a:rPr lang="en-CA" sz="2400" dirty="0">
                <a:latin typeface="+mn-lt"/>
              </a:rPr>
              <a:t>Le service de communication du Neuro </a:t>
            </a:r>
            <a:r>
              <a:rPr lang="en-CA" sz="2400" dirty="0" err="1">
                <a:latin typeface="+mn-lt"/>
              </a:rPr>
              <a:t>concernant</a:t>
            </a:r>
            <a:r>
              <a:rPr lang="en-CA" sz="2400" dirty="0">
                <a:latin typeface="+mn-lt"/>
              </a:rPr>
              <a:t> la configuration du parking et les sections </a:t>
            </a:r>
            <a:r>
              <a:rPr lang="en-CA" sz="2400" dirty="0" err="1">
                <a:latin typeface="+mn-lt"/>
              </a:rPr>
              <a:t>concernées</a:t>
            </a:r>
            <a:r>
              <a:rPr lang="en-CA" sz="2400" dirty="0">
                <a:latin typeface="+mn-lt"/>
              </a:rPr>
              <a:t> des pages du site web (Neuro et CUSM)</a:t>
            </a:r>
          </a:p>
        </p:txBody>
      </p:sp>
    </p:spTree>
    <p:extLst>
      <p:ext uri="{BB962C8B-B14F-4D97-AF65-F5344CB8AC3E}">
        <p14:creationId xmlns:p14="http://schemas.microsoft.com/office/powerpoint/2010/main" val="23899848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710" y="146304"/>
            <a:ext cx="7774424" cy="1325563"/>
          </a:xfrm>
        </p:spPr>
        <p:txBody>
          <a:bodyPr>
            <a:normAutofit/>
          </a:bodyPr>
          <a:lstStyle/>
          <a:p>
            <a:r>
              <a:rPr lang="en-US" sz="2800" dirty="0"/>
              <a:t>                   Collaborations et Consultations (3)</a:t>
            </a:r>
          </a:p>
        </p:txBody>
      </p:sp>
      <p:sp>
        <p:nvSpPr>
          <p:cNvPr id="3" name="Content Placeholder 2"/>
          <p:cNvSpPr>
            <a:spLocks noGrp="1"/>
          </p:cNvSpPr>
          <p:nvPr>
            <p:ph idx="1"/>
          </p:nvPr>
        </p:nvSpPr>
        <p:spPr>
          <a:xfrm>
            <a:off x="1416422" y="1793173"/>
            <a:ext cx="7234039" cy="4220385"/>
          </a:xfrm>
        </p:spPr>
        <p:txBody>
          <a:bodyPr>
            <a:normAutofit/>
          </a:bodyPr>
          <a:lstStyle/>
          <a:p>
            <a:r>
              <a:rPr lang="en-CA" sz="2400" dirty="0">
                <a:latin typeface="+mn-lt"/>
              </a:rPr>
              <a:t>Participation/</a:t>
            </a:r>
            <a:r>
              <a:rPr lang="en-CA" sz="2400" dirty="0" err="1">
                <a:latin typeface="+mn-lt"/>
              </a:rPr>
              <a:t>présentation</a:t>
            </a:r>
            <a:r>
              <a:rPr lang="en-CA" sz="2400" dirty="0">
                <a:latin typeface="+mn-lt"/>
              </a:rPr>
              <a:t> au symposium du CPM sur les temps </a:t>
            </a:r>
            <a:r>
              <a:rPr lang="en-CA" sz="2400" dirty="0" err="1">
                <a:latin typeface="+mn-lt"/>
              </a:rPr>
              <a:t>d'attente</a:t>
            </a:r>
            <a:r>
              <a:rPr lang="en-CA" sz="2400" dirty="0">
                <a:latin typeface="+mn-lt"/>
              </a:rPr>
              <a:t> et les retards </a:t>
            </a:r>
            <a:r>
              <a:rPr lang="en-CA" sz="2400" dirty="0" err="1">
                <a:latin typeface="+mn-lt"/>
              </a:rPr>
              <a:t>en</a:t>
            </a:r>
            <a:r>
              <a:rPr lang="en-CA" sz="2400" dirty="0">
                <a:latin typeface="+mn-lt"/>
              </a:rPr>
              <a:t> </a:t>
            </a:r>
            <a:r>
              <a:rPr lang="en-CA" sz="2400" dirty="0" err="1">
                <a:latin typeface="+mn-lt"/>
              </a:rPr>
              <a:t>chirurgie</a:t>
            </a:r>
            <a:endParaRPr lang="en-CA" sz="2400" dirty="0">
              <a:latin typeface="+mn-lt"/>
            </a:endParaRPr>
          </a:p>
          <a:p>
            <a:r>
              <a:rPr lang="en-CA" sz="2400" dirty="0">
                <a:latin typeface="+mn-lt"/>
              </a:rPr>
              <a:t>Formation </a:t>
            </a:r>
            <a:r>
              <a:rPr lang="en-CA" sz="2400" dirty="0" err="1">
                <a:effectLst/>
                <a:latin typeface="+mn-lt"/>
              </a:rPr>
              <a:t>continu</a:t>
            </a:r>
            <a:r>
              <a:rPr lang="en-CA" sz="2400" dirty="0">
                <a:effectLst/>
                <a:latin typeface="+mn-lt"/>
              </a:rPr>
              <a:t> de McGill </a:t>
            </a:r>
            <a:endParaRPr lang="en-CA" sz="2400" dirty="0">
              <a:latin typeface="+mn-lt"/>
            </a:endParaRPr>
          </a:p>
          <a:p>
            <a:r>
              <a:rPr lang="en-CA" sz="2400" dirty="0" err="1">
                <a:latin typeface="+mn-lt"/>
              </a:rPr>
              <a:t>Réunions</a:t>
            </a:r>
            <a:r>
              <a:rPr lang="en-CA" sz="2400" dirty="0">
                <a:latin typeface="+mn-lt"/>
              </a:rPr>
              <a:t> avec </a:t>
            </a:r>
            <a:r>
              <a:rPr lang="en-CA" sz="2400" dirty="0" err="1">
                <a:latin typeface="+mn-lt"/>
              </a:rPr>
              <a:t>Agrément</a:t>
            </a:r>
            <a:r>
              <a:rPr lang="en-CA" sz="2400" dirty="0">
                <a:latin typeface="+mn-lt"/>
              </a:rPr>
              <a:t> Canada</a:t>
            </a:r>
          </a:p>
          <a:p>
            <a:r>
              <a:rPr lang="en-CA" sz="2400" dirty="0" err="1">
                <a:latin typeface="+mn-lt"/>
              </a:rPr>
              <a:t>R</a:t>
            </a:r>
            <a:r>
              <a:rPr lang="en-CA" sz="2400" dirty="0" err="1">
                <a:effectLst/>
                <a:latin typeface="+mn-lt"/>
              </a:rPr>
              <a:t>éunions</a:t>
            </a:r>
            <a:r>
              <a:rPr lang="en-CA" sz="2400" dirty="0">
                <a:effectLst/>
                <a:latin typeface="+mn-lt"/>
              </a:rPr>
              <a:t> avec </a:t>
            </a:r>
            <a:r>
              <a:rPr lang="en-CA" sz="2400" dirty="0" err="1">
                <a:effectLst/>
                <a:latin typeface="+mn-lt"/>
              </a:rPr>
              <a:t>Santé</a:t>
            </a:r>
            <a:r>
              <a:rPr lang="en-CA" sz="2400" dirty="0">
                <a:effectLst/>
                <a:latin typeface="+mn-lt"/>
              </a:rPr>
              <a:t> Québec</a:t>
            </a:r>
          </a:p>
          <a:p>
            <a:r>
              <a:rPr lang="en-CA" sz="2400" dirty="0">
                <a:effectLst/>
                <a:latin typeface="+mn-lt"/>
              </a:rPr>
              <a:t>Invitation </a:t>
            </a:r>
            <a:r>
              <a:rPr lang="en-CA" sz="2400" dirty="0" err="1">
                <a:effectLst/>
                <a:latin typeface="+mn-lt"/>
              </a:rPr>
              <a:t>à</a:t>
            </a:r>
            <a:r>
              <a:rPr lang="en-CA" sz="2400" dirty="0">
                <a:effectLst/>
                <a:latin typeface="+mn-lt"/>
              </a:rPr>
              <a:t> des </a:t>
            </a:r>
            <a:r>
              <a:rPr lang="en-CA" sz="2400" dirty="0" err="1">
                <a:effectLst/>
                <a:latin typeface="+mn-lt"/>
              </a:rPr>
              <a:t>collaborateurs</a:t>
            </a:r>
            <a:r>
              <a:rPr lang="en-CA" sz="2400" dirty="0">
                <a:effectLst/>
                <a:latin typeface="+mn-lt"/>
              </a:rPr>
              <a:t> </a:t>
            </a:r>
            <a:r>
              <a:rPr lang="en-CA" sz="2400" dirty="0" err="1">
                <a:effectLst/>
                <a:latin typeface="+mn-lt"/>
              </a:rPr>
              <a:t>à</a:t>
            </a:r>
            <a:r>
              <a:rPr lang="en-CA" sz="2400" dirty="0">
                <a:effectLst/>
                <a:latin typeface="+mn-lt"/>
              </a:rPr>
              <a:t> </a:t>
            </a:r>
            <a:r>
              <a:rPr lang="en-CA" sz="2400" dirty="0" err="1">
                <a:effectLst/>
                <a:latin typeface="+mn-lt"/>
              </a:rPr>
              <a:t>présenter</a:t>
            </a:r>
            <a:r>
              <a:rPr lang="en-CA" sz="2400" dirty="0">
                <a:effectLst/>
                <a:latin typeface="+mn-lt"/>
              </a:rPr>
              <a:t> </a:t>
            </a:r>
            <a:r>
              <a:rPr lang="en-CA" sz="2400" dirty="0" err="1">
                <a:effectLst/>
                <a:latin typeface="+mn-lt"/>
              </a:rPr>
              <a:t>lors</a:t>
            </a:r>
            <a:r>
              <a:rPr lang="en-CA" sz="2400" dirty="0">
                <a:effectLst/>
                <a:latin typeface="+mn-lt"/>
              </a:rPr>
              <a:t> de </a:t>
            </a:r>
            <a:r>
              <a:rPr lang="en-CA" sz="2400" dirty="0" err="1">
                <a:effectLst/>
                <a:latin typeface="+mn-lt"/>
              </a:rPr>
              <a:t>nos</a:t>
            </a:r>
            <a:r>
              <a:rPr lang="en-CA" sz="2400" dirty="0">
                <a:effectLst/>
                <a:latin typeface="+mn-lt"/>
              </a:rPr>
              <a:t> </a:t>
            </a:r>
            <a:r>
              <a:rPr lang="en-CA" sz="2400" dirty="0" err="1">
                <a:effectLst/>
                <a:latin typeface="+mn-lt"/>
              </a:rPr>
              <a:t>réunions</a:t>
            </a:r>
            <a:r>
              <a:rPr lang="en-CA" sz="2400" dirty="0">
                <a:effectLst/>
                <a:latin typeface="+mn-lt"/>
              </a:rPr>
              <a:t> :</a:t>
            </a:r>
          </a:p>
          <a:p>
            <a:pPr marL="0" indent="0">
              <a:buNone/>
            </a:pPr>
            <a:r>
              <a:rPr lang="en-CA" sz="2400" dirty="0">
                <a:effectLst/>
                <a:latin typeface="+mn-lt"/>
              </a:rPr>
              <a:t>        - </a:t>
            </a:r>
            <a:r>
              <a:rPr lang="en-CA" sz="2400" dirty="0" err="1">
                <a:effectLst/>
                <a:latin typeface="+mn-lt"/>
              </a:rPr>
              <a:t>Comité</a:t>
            </a:r>
            <a:r>
              <a:rPr lang="en-CA" sz="2400" dirty="0">
                <a:effectLst/>
                <a:latin typeface="+mn-lt"/>
              </a:rPr>
              <a:t> </a:t>
            </a:r>
            <a:r>
              <a:rPr lang="en-CA" sz="2400" dirty="0" err="1">
                <a:effectLst/>
                <a:latin typeface="+mn-lt"/>
              </a:rPr>
              <a:t>d'accessibilité</a:t>
            </a:r>
            <a:endParaRPr lang="en-CA" sz="2400" dirty="0">
              <a:effectLst/>
              <a:latin typeface="+mn-lt"/>
            </a:endParaRPr>
          </a:p>
          <a:p>
            <a:pPr marL="0" indent="0">
              <a:buNone/>
            </a:pPr>
            <a:r>
              <a:rPr lang="en-CA" sz="2400" dirty="0">
                <a:effectLst/>
                <a:latin typeface="+mn-lt"/>
              </a:rPr>
              <a:t>        - Bureau de </a:t>
            </a:r>
            <a:r>
              <a:rPr lang="en-CA" sz="2400" dirty="0" err="1">
                <a:effectLst/>
                <a:latin typeface="+mn-lt"/>
              </a:rPr>
              <a:t>l'engagement</a:t>
            </a:r>
            <a:r>
              <a:rPr lang="en-CA" sz="2400" dirty="0">
                <a:effectLst/>
                <a:latin typeface="+mn-lt"/>
              </a:rPr>
              <a:t> des patients</a:t>
            </a:r>
          </a:p>
        </p:txBody>
      </p:sp>
    </p:spTree>
    <p:extLst>
      <p:ext uri="{BB962C8B-B14F-4D97-AF65-F5344CB8AC3E}">
        <p14:creationId xmlns:p14="http://schemas.microsoft.com/office/powerpoint/2010/main" val="24110975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1806" y="267591"/>
            <a:ext cx="7774424" cy="1325563"/>
          </a:xfrm>
        </p:spPr>
        <p:txBody>
          <a:bodyPr>
            <a:normAutofit/>
          </a:bodyPr>
          <a:lstStyle/>
          <a:p>
            <a:r>
              <a:rPr lang="fr-FR" sz="2800" kern="100" dirty="0">
                <a:effectLst/>
                <a:latin typeface="Calibri" panose="020F0502020204030204" pitchFamily="34" charset="0"/>
                <a:ea typeface="Calibri" panose="020F0502020204030204" pitchFamily="34" charset="0"/>
                <a:cs typeface="Calibri" panose="020F0502020204030204" pitchFamily="34" charset="0"/>
              </a:rPr>
              <a:t>Comité des résidents CHSLD Camille-Lefebvre (1)</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Content Placeholder 4">
            <a:extLst>
              <a:ext uri="{FF2B5EF4-FFF2-40B4-BE49-F238E27FC236}">
                <a16:creationId xmlns:a16="http://schemas.microsoft.com/office/drawing/2014/main" id="{6D521F8C-8B3A-D0F6-EDC5-8F8D71C9AF09}"/>
              </a:ext>
            </a:extLst>
          </p:cNvPr>
          <p:cNvGraphicFramePr>
            <a:graphicFrameLocks noGrp="1"/>
          </p:cNvGraphicFramePr>
          <p:nvPr>
            <p:ph idx="1"/>
            <p:extLst>
              <p:ext uri="{D42A27DB-BD31-4B8C-83A1-F6EECF244321}">
                <p14:modId xmlns:p14="http://schemas.microsoft.com/office/powerpoint/2010/main" val="3968820915"/>
              </p:ext>
            </p:extLst>
          </p:nvPr>
        </p:nvGraphicFramePr>
        <p:xfrm>
          <a:off x="2160104" y="1855305"/>
          <a:ext cx="6361044" cy="3882890"/>
        </p:xfrm>
        <a:graphic>
          <a:graphicData uri="http://schemas.openxmlformats.org/drawingml/2006/table">
            <a:tbl>
              <a:tblPr/>
              <a:tblGrid>
                <a:gridCol w="3574801">
                  <a:extLst>
                    <a:ext uri="{9D8B030D-6E8A-4147-A177-3AD203B41FA5}">
                      <a16:colId xmlns:a16="http://schemas.microsoft.com/office/drawing/2014/main" val="1285426509"/>
                    </a:ext>
                  </a:extLst>
                </a:gridCol>
                <a:gridCol w="2786243">
                  <a:extLst>
                    <a:ext uri="{9D8B030D-6E8A-4147-A177-3AD203B41FA5}">
                      <a16:colId xmlns:a16="http://schemas.microsoft.com/office/drawing/2014/main" val="1428197876"/>
                    </a:ext>
                  </a:extLst>
                </a:gridCol>
              </a:tblGrid>
              <a:tr h="352990">
                <a:tc>
                  <a:txBody>
                    <a:bodyPr/>
                    <a:lstStyle/>
                    <a:p>
                      <a:pPr algn="l" rtl="0" fontAlgn="base"/>
                      <a:r>
                        <a:rPr lang="fr-CA" sz="1200" b="0" i="0">
                          <a:effectLst/>
                          <a:latin typeface="Times New Roman" panose="02020603050405020304" pitchFamily="18" charset="0"/>
                        </a:rPr>
                        <a:t>Danielle Carter  </a:t>
                      </a:r>
                      <a:endParaRPr lang="fr-CA"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l" rtl="0" fontAlgn="base"/>
                      <a:r>
                        <a:rPr lang="fr-CA" sz="1200" b="0" i="0">
                          <a:effectLst/>
                          <a:latin typeface="Times New Roman" panose="02020603050405020304" pitchFamily="18" charset="0"/>
                        </a:rPr>
                        <a:t>Chair, external member </a:t>
                      </a:r>
                      <a:endParaRPr lang="fr-CA"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078953442"/>
                  </a:ext>
                </a:extLst>
              </a:tr>
              <a:tr h="352990">
                <a:tc>
                  <a:txBody>
                    <a:bodyPr/>
                    <a:lstStyle/>
                    <a:p>
                      <a:pPr algn="l" rtl="0" fontAlgn="base"/>
                      <a:r>
                        <a:rPr lang="fr-CA" sz="1200" b="0" i="0">
                          <a:effectLst/>
                          <a:latin typeface="Times New Roman" panose="02020603050405020304" pitchFamily="18" charset="0"/>
                        </a:rPr>
                        <a:t>Yvon Brisson </a:t>
                      </a:r>
                      <a:endParaRPr lang="fr-CA"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l" rtl="0" fontAlgn="base"/>
                      <a:r>
                        <a:rPr lang="fr-CA" sz="1200" b="0" i="0">
                          <a:effectLst/>
                          <a:latin typeface="Times New Roman" panose="02020603050405020304" pitchFamily="18" charset="0"/>
                        </a:rPr>
                        <a:t>Resident member </a:t>
                      </a:r>
                      <a:endParaRPr lang="fr-CA"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159924415"/>
                  </a:ext>
                </a:extLst>
              </a:tr>
              <a:tr h="352990">
                <a:tc>
                  <a:txBody>
                    <a:bodyPr/>
                    <a:lstStyle/>
                    <a:p>
                      <a:pPr algn="l" rtl="0" fontAlgn="base"/>
                      <a:r>
                        <a:rPr lang="fr-CA" sz="1200" b="0" i="0" dirty="0">
                          <a:effectLst/>
                          <a:latin typeface="Times New Roman" panose="02020603050405020304" pitchFamily="18" charset="0"/>
                        </a:rPr>
                        <a:t>Ghislaine Bouchard </a:t>
                      </a:r>
                      <a:endParaRPr lang="fr-CA" b="0" i="0" dirty="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l" rtl="0" fontAlgn="base"/>
                      <a:r>
                        <a:rPr lang="fr-CA" sz="1200" b="0" i="0">
                          <a:effectLst/>
                          <a:latin typeface="Times New Roman" panose="02020603050405020304" pitchFamily="18" charset="0"/>
                        </a:rPr>
                        <a:t>Resident member </a:t>
                      </a:r>
                      <a:endParaRPr lang="fr-CA"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9895212"/>
                  </a:ext>
                </a:extLst>
              </a:tr>
              <a:tr h="352990">
                <a:tc>
                  <a:txBody>
                    <a:bodyPr/>
                    <a:lstStyle/>
                    <a:p>
                      <a:pPr algn="l" rtl="0" fontAlgn="base"/>
                      <a:r>
                        <a:rPr lang="fr-CA" sz="1200" b="0" i="0">
                          <a:effectLst/>
                          <a:latin typeface="Times New Roman" panose="02020603050405020304" pitchFamily="18" charset="0"/>
                        </a:rPr>
                        <a:t>Yvan Cardinal  </a:t>
                      </a:r>
                      <a:endParaRPr lang="fr-CA"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l" rtl="0" fontAlgn="base"/>
                      <a:r>
                        <a:rPr lang="fr-CA" sz="1200" b="0" i="0">
                          <a:effectLst/>
                          <a:latin typeface="Times New Roman" panose="02020603050405020304" pitchFamily="18" charset="0"/>
                        </a:rPr>
                        <a:t>External member </a:t>
                      </a:r>
                      <a:endParaRPr lang="fr-CA"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46358437"/>
                  </a:ext>
                </a:extLst>
              </a:tr>
              <a:tr h="352990">
                <a:tc>
                  <a:txBody>
                    <a:bodyPr/>
                    <a:lstStyle/>
                    <a:p>
                      <a:pPr algn="l" rtl="0" fontAlgn="base"/>
                      <a:r>
                        <a:rPr lang="fr-CA" sz="1200" b="0" i="0">
                          <a:effectLst/>
                          <a:latin typeface="Times New Roman" panose="02020603050405020304" pitchFamily="18" charset="0"/>
                        </a:rPr>
                        <a:t>Diane Harbec Pagé </a:t>
                      </a:r>
                      <a:endParaRPr lang="fr-CA"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l" rtl="0" fontAlgn="base"/>
                      <a:r>
                        <a:rPr lang="fr-CA" sz="1200" b="0" i="0">
                          <a:effectLst/>
                          <a:latin typeface="Times New Roman" panose="02020603050405020304" pitchFamily="18" charset="0"/>
                        </a:rPr>
                        <a:t>Resident member </a:t>
                      </a:r>
                      <a:endParaRPr lang="fr-CA"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158278097"/>
                  </a:ext>
                </a:extLst>
              </a:tr>
              <a:tr h="352990">
                <a:tc>
                  <a:txBody>
                    <a:bodyPr/>
                    <a:lstStyle/>
                    <a:p>
                      <a:pPr algn="l" rtl="0" fontAlgn="base"/>
                      <a:r>
                        <a:rPr lang="fr-CA" sz="1200" b="0" i="0">
                          <a:effectLst/>
                          <a:latin typeface="Times New Roman" panose="02020603050405020304" pitchFamily="18" charset="0"/>
                        </a:rPr>
                        <a:t>Pierre Hurteau </a:t>
                      </a:r>
                      <a:endParaRPr lang="fr-CA"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l" rtl="0" fontAlgn="base"/>
                      <a:r>
                        <a:rPr lang="fr-CA" sz="1200" b="0" i="0" dirty="0" err="1">
                          <a:effectLst/>
                          <a:latin typeface="Times New Roman" panose="02020603050405020304" pitchFamily="18" charset="0"/>
                        </a:rPr>
                        <a:t>External</a:t>
                      </a:r>
                      <a:r>
                        <a:rPr lang="fr-CA" sz="1200" b="0" i="0" dirty="0">
                          <a:effectLst/>
                          <a:latin typeface="Times New Roman" panose="02020603050405020304" pitchFamily="18" charset="0"/>
                        </a:rPr>
                        <a:t> </a:t>
                      </a:r>
                      <a:r>
                        <a:rPr lang="fr-CA" sz="1200" b="0" i="0" dirty="0" err="1">
                          <a:effectLst/>
                          <a:latin typeface="Times New Roman" panose="02020603050405020304" pitchFamily="18" charset="0"/>
                        </a:rPr>
                        <a:t>member</a:t>
                      </a:r>
                      <a:r>
                        <a:rPr lang="fr-CA" sz="1200" b="0" i="0" dirty="0">
                          <a:effectLst/>
                          <a:latin typeface="Times New Roman" panose="02020603050405020304" pitchFamily="18" charset="0"/>
                        </a:rPr>
                        <a:t> </a:t>
                      </a:r>
                      <a:endParaRPr lang="fr-CA" b="0" i="0" dirty="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60183491"/>
                  </a:ext>
                </a:extLst>
              </a:tr>
              <a:tr h="352990">
                <a:tc>
                  <a:txBody>
                    <a:bodyPr/>
                    <a:lstStyle/>
                    <a:p>
                      <a:pPr algn="l" rtl="0" fontAlgn="base"/>
                      <a:r>
                        <a:rPr lang="fr-CA" sz="1200" b="0" i="0">
                          <a:effectLst/>
                          <a:latin typeface="Times New Roman" panose="02020603050405020304" pitchFamily="18" charset="0"/>
                        </a:rPr>
                        <a:t>Kassandra Cox </a:t>
                      </a:r>
                      <a:endParaRPr lang="fr-CA"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l" rtl="0" fontAlgn="base"/>
                      <a:r>
                        <a:rPr lang="en-GB" sz="1200" b="0" i="0">
                          <a:effectLst/>
                          <a:latin typeface="Times New Roman" panose="02020603050405020304" pitchFamily="18" charset="0"/>
                        </a:rPr>
                        <a:t>External member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622031618"/>
                  </a:ext>
                </a:extLst>
              </a:tr>
              <a:tr h="352990">
                <a:tc>
                  <a:txBody>
                    <a:bodyPr/>
                    <a:lstStyle/>
                    <a:p>
                      <a:pPr algn="l" rtl="0" fontAlgn="base"/>
                      <a:r>
                        <a:rPr lang="fr-CA" sz="1200" b="0" i="0">
                          <a:effectLst/>
                          <a:latin typeface="Times New Roman" panose="02020603050405020304" pitchFamily="18" charset="0"/>
                        </a:rPr>
                        <a:t>Michel Paquette </a:t>
                      </a:r>
                      <a:endParaRPr lang="fr-CA"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l" rtl="0" fontAlgn="base"/>
                      <a:r>
                        <a:rPr lang="en-GB" sz="1200" b="0" i="0">
                          <a:effectLst/>
                          <a:latin typeface="Times New Roman" panose="02020603050405020304" pitchFamily="18" charset="0"/>
                        </a:rPr>
                        <a:t>Family member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888351965"/>
                  </a:ext>
                </a:extLst>
              </a:tr>
              <a:tr h="352990">
                <a:tc>
                  <a:txBody>
                    <a:bodyPr/>
                    <a:lstStyle/>
                    <a:p>
                      <a:pPr algn="l" rtl="0" fontAlgn="base"/>
                      <a:r>
                        <a:rPr lang="fr-CA" sz="1200" b="0" i="0">
                          <a:effectLst/>
                          <a:latin typeface="Times New Roman" panose="02020603050405020304" pitchFamily="18" charset="0"/>
                        </a:rPr>
                        <a:t>Mari Jo Pires </a:t>
                      </a:r>
                      <a:endParaRPr lang="fr-CA"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l" rtl="0" fontAlgn="base"/>
                      <a:r>
                        <a:rPr lang="en-GB" sz="1200" b="0" i="0">
                          <a:effectLst/>
                          <a:latin typeface="Times New Roman" panose="02020603050405020304" pitchFamily="18" charset="0"/>
                        </a:rPr>
                        <a:t>External member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91072182"/>
                  </a:ext>
                </a:extLst>
              </a:tr>
              <a:tr h="352990">
                <a:tc>
                  <a:txBody>
                    <a:bodyPr/>
                    <a:lstStyle/>
                    <a:p>
                      <a:pPr algn="l" rtl="0" fontAlgn="base"/>
                      <a:r>
                        <a:rPr lang="fr-CA" sz="1200" b="0" i="0">
                          <a:effectLst/>
                          <a:latin typeface="Times New Roman" panose="02020603050405020304" pitchFamily="18" charset="0"/>
                        </a:rPr>
                        <a:t>Erimita Ferrera </a:t>
                      </a:r>
                      <a:endParaRPr lang="fr-CA"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l" rtl="0" fontAlgn="base"/>
                      <a:r>
                        <a:rPr lang="en-GB" sz="1200" b="0" i="0">
                          <a:effectLst/>
                          <a:latin typeface="Times New Roman" panose="02020603050405020304" pitchFamily="18" charset="0"/>
                        </a:rPr>
                        <a:t>Resident member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194705037"/>
                  </a:ext>
                </a:extLst>
              </a:tr>
              <a:tr h="352990">
                <a:tc>
                  <a:txBody>
                    <a:bodyPr/>
                    <a:lstStyle/>
                    <a:p>
                      <a:pPr algn="l" rtl="0" fontAlgn="base"/>
                      <a:r>
                        <a:rPr lang="fr-CA" sz="1200" b="0" i="0" dirty="0" err="1">
                          <a:effectLst/>
                          <a:latin typeface="Times New Roman" panose="02020603050405020304" pitchFamily="18" charset="0"/>
                        </a:rPr>
                        <a:t>Christianne</a:t>
                      </a:r>
                      <a:r>
                        <a:rPr lang="fr-CA" sz="1200" b="0" i="0" dirty="0">
                          <a:effectLst/>
                          <a:latin typeface="Times New Roman" panose="02020603050405020304" pitchFamily="18" charset="0"/>
                        </a:rPr>
                        <a:t> </a:t>
                      </a:r>
                      <a:r>
                        <a:rPr lang="fr-CA" sz="1200" b="0" i="0" dirty="0" err="1">
                          <a:effectLst/>
                          <a:latin typeface="Times New Roman" panose="02020603050405020304" pitchFamily="18" charset="0"/>
                        </a:rPr>
                        <a:t>Bleau</a:t>
                      </a:r>
                      <a:r>
                        <a:rPr lang="fr-CA" sz="1200" b="0" i="0" dirty="0">
                          <a:effectLst/>
                          <a:latin typeface="Times New Roman" panose="02020603050405020304" pitchFamily="18" charset="0"/>
                        </a:rPr>
                        <a:t> </a:t>
                      </a:r>
                      <a:endParaRPr lang="fr-CA" b="0" i="0" dirty="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l" rtl="0" fontAlgn="base"/>
                      <a:r>
                        <a:rPr lang="en-GB" sz="1200" b="0" i="0" dirty="0">
                          <a:effectLst/>
                          <a:latin typeface="Times New Roman" panose="02020603050405020304" pitchFamily="18" charset="0"/>
                        </a:rPr>
                        <a:t>Resident member </a:t>
                      </a:r>
                      <a:endParaRPr lang="en-GB" b="0" i="0" dirty="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98833412"/>
                  </a:ext>
                </a:extLst>
              </a:tr>
            </a:tbl>
          </a:graphicData>
        </a:graphic>
      </p:graphicFrame>
    </p:spTree>
    <p:extLst>
      <p:ext uri="{BB962C8B-B14F-4D97-AF65-F5344CB8AC3E}">
        <p14:creationId xmlns:p14="http://schemas.microsoft.com/office/powerpoint/2010/main" val="30418667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1806" y="267591"/>
            <a:ext cx="7774424" cy="1325563"/>
          </a:xfrm>
        </p:spPr>
        <p:txBody>
          <a:bodyPr>
            <a:normAutofit/>
          </a:bodyPr>
          <a:lstStyle/>
          <a:p>
            <a:r>
              <a:rPr lang="fr-FR" sz="2800" kern="100" dirty="0">
                <a:effectLst/>
                <a:latin typeface="Calibri" panose="020F0502020204030204" pitchFamily="34" charset="0"/>
                <a:ea typeface="Calibri" panose="020F0502020204030204" pitchFamily="34" charset="0"/>
                <a:cs typeface="Calibri" panose="020F0502020204030204" pitchFamily="34" charset="0"/>
              </a:rPr>
              <a:t>Comité des résidents CHSLD Camille-Lefebvre (2)</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a:xfrm>
            <a:off x="1324476" y="1726018"/>
            <a:ext cx="7320760" cy="4696207"/>
          </a:xfrm>
        </p:spPr>
        <p:txBody>
          <a:bodyPr>
            <a:noAutofit/>
          </a:bodyPr>
          <a:lstStyle/>
          <a:p>
            <a:pPr marL="0" indent="0">
              <a:buNone/>
            </a:pPr>
            <a:endParaRPr lang="en-CA" sz="2000" dirty="0">
              <a:effectLst/>
              <a:latin typeface="+mn-lt"/>
            </a:endParaRPr>
          </a:p>
          <a:p>
            <a:r>
              <a:rPr lang="en-CA" sz="2000" dirty="0">
                <a:effectLst/>
                <a:latin typeface="+mn-lt"/>
              </a:rPr>
              <a:t>Obtention d'un bureau </a:t>
            </a:r>
            <a:r>
              <a:rPr lang="en-CA" sz="2000" dirty="0" err="1">
                <a:effectLst/>
                <a:latin typeface="+mn-lt"/>
              </a:rPr>
              <a:t>partagé</a:t>
            </a:r>
            <a:r>
              <a:rPr lang="en-CA" sz="2000" dirty="0">
                <a:effectLst/>
                <a:latin typeface="+mn-lt"/>
              </a:rPr>
              <a:t>, d'un </a:t>
            </a:r>
            <a:r>
              <a:rPr lang="en-CA" sz="2000" dirty="0" err="1">
                <a:effectLst/>
                <a:latin typeface="+mn-lt"/>
              </a:rPr>
              <a:t>classeur</a:t>
            </a:r>
            <a:r>
              <a:rPr lang="en-CA" sz="2000" dirty="0">
                <a:effectLst/>
                <a:latin typeface="+mn-lt"/>
              </a:rPr>
              <a:t> </a:t>
            </a:r>
            <a:r>
              <a:rPr lang="en-CA" sz="2000" dirty="0" err="1">
                <a:effectLst/>
                <a:latin typeface="+mn-lt"/>
              </a:rPr>
              <a:t>verrouillable</a:t>
            </a:r>
            <a:r>
              <a:rPr lang="en-CA" sz="2000" dirty="0">
                <a:effectLst/>
                <a:latin typeface="+mn-lt"/>
              </a:rPr>
              <a:t>, d'un </a:t>
            </a:r>
            <a:r>
              <a:rPr lang="en-CA" sz="2000" dirty="0" err="1">
                <a:effectLst/>
                <a:latin typeface="+mn-lt"/>
              </a:rPr>
              <a:t>téléphone</a:t>
            </a:r>
            <a:r>
              <a:rPr lang="en-CA" sz="2000" dirty="0">
                <a:effectLst/>
                <a:latin typeface="+mn-lt"/>
              </a:rPr>
              <a:t> et </a:t>
            </a:r>
            <a:r>
              <a:rPr lang="en-CA" sz="2000" dirty="0" err="1">
                <a:effectLst/>
                <a:latin typeface="+mn-lt"/>
              </a:rPr>
              <a:t>d'une</a:t>
            </a:r>
            <a:r>
              <a:rPr lang="en-CA" sz="2000" dirty="0">
                <a:effectLst/>
                <a:latin typeface="+mn-lt"/>
              </a:rPr>
              <a:t> </a:t>
            </a:r>
            <a:r>
              <a:rPr lang="en-CA" sz="2000" dirty="0" err="1">
                <a:effectLst/>
                <a:latin typeface="+mn-lt"/>
              </a:rPr>
              <a:t>adresse</a:t>
            </a:r>
            <a:r>
              <a:rPr lang="en-CA" sz="2000" dirty="0">
                <a:effectLst/>
                <a:latin typeface="+mn-lt"/>
              </a:rPr>
              <a:t> </a:t>
            </a:r>
            <a:r>
              <a:rPr lang="en-CA" sz="2000" dirty="0" err="1">
                <a:effectLst/>
                <a:latin typeface="+mn-lt"/>
              </a:rPr>
              <a:t>électronique</a:t>
            </a:r>
            <a:r>
              <a:rPr lang="en-CA" sz="2000" dirty="0">
                <a:effectLst/>
                <a:latin typeface="+mn-lt"/>
              </a:rPr>
              <a:t> </a:t>
            </a:r>
            <a:r>
              <a:rPr lang="en-CA" sz="2000" dirty="0" err="1">
                <a:effectLst/>
                <a:latin typeface="+mn-lt"/>
              </a:rPr>
              <a:t>dédié</a:t>
            </a:r>
            <a:endParaRPr lang="en-CA" sz="2000" dirty="0">
              <a:effectLst/>
              <a:latin typeface="+mn-lt"/>
            </a:endParaRPr>
          </a:p>
          <a:p>
            <a:r>
              <a:rPr lang="en-CA" sz="2000" dirty="0" err="1">
                <a:effectLst/>
                <a:latin typeface="+mn-lt"/>
              </a:rPr>
              <a:t>Célébration</a:t>
            </a:r>
            <a:r>
              <a:rPr lang="en-CA" sz="2000" dirty="0">
                <a:effectLst/>
                <a:latin typeface="+mn-lt"/>
              </a:rPr>
              <a:t> de la fête des </a:t>
            </a:r>
            <a:r>
              <a:rPr lang="en-CA" sz="2000" dirty="0" err="1">
                <a:effectLst/>
                <a:latin typeface="+mn-lt"/>
              </a:rPr>
              <a:t>mères</a:t>
            </a:r>
            <a:r>
              <a:rPr lang="en-CA" sz="2000" dirty="0">
                <a:effectLst/>
                <a:latin typeface="+mn-lt"/>
              </a:rPr>
              <a:t>, repas de fête, </a:t>
            </a:r>
            <a:r>
              <a:rPr lang="en-CA" sz="2000" dirty="0" err="1">
                <a:effectLst/>
                <a:latin typeface="+mn-lt"/>
              </a:rPr>
              <a:t>cartes</a:t>
            </a:r>
            <a:r>
              <a:rPr lang="en-CA" sz="2000" dirty="0">
                <a:effectLst/>
                <a:latin typeface="+mn-lt"/>
              </a:rPr>
              <a:t> de Noël pour que </a:t>
            </a:r>
            <a:r>
              <a:rPr lang="en-CA" sz="2000" dirty="0" err="1">
                <a:effectLst/>
                <a:latin typeface="+mn-lt"/>
              </a:rPr>
              <a:t>tous</a:t>
            </a:r>
            <a:r>
              <a:rPr lang="en-CA" sz="2000" dirty="0">
                <a:effectLst/>
                <a:latin typeface="+mn-lt"/>
              </a:rPr>
              <a:t> les </a:t>
            </a:r>
            <a:r>
              <a:rPr lang="en-CA" sz="2000" dirty="0" err="1">
                <a:effectLst/>
                <a:latin typeface="+mn-lt"/>
              </a:rPr>
              <a:t>résidents</a:t>
            </a:r>
            <a:endParaRPr lang="en-CA" sz="2000" dirty="0">
              <a:effectLst/>
              <a:latin typeface="+mn-lt"/>
            </a:endParaRPr>
          </a:p>
          <a:p>
            <a:r>
              <a:rPr lang="en-CA" sz="2000" dirty="0">
                <a:effectLst/>
                <a:latin typeface="+mn-lt"/>
              </a:rPr>
              <a:t>Table pour </a:t>
            </a:r>
            <a:r>
              <a:rPr lang="en-CA" sz="2000" dirty="0" err="1">
                <a:effectLst/>
                <a:latin typeface="+mn-lt"/>
              </a:rPr>
              <a:t>promouvoir</a:t>
            </a:r>
            <a:r>
              <a:rPr lang="en-CA" sz="2000" dirty="0">
                <a:effectLst/>
                <a:latin typeface="+mn-lt"/>
              </a:rPr>
              <a:t> les droits des patients et </a:t>
            </a:r>
            <a:r>
              <a:rPr lang="en-CA" sz="2000" dirty="0" err="1">
                <a:effectLst/>
                <a:latin typeface="+mn-lt"/>
              </a:rPr>
              <a:t>recruter</a:t>
            </a:r>
            <a:r>
              <a:rPr lang="en-CA" sz="2000" dirty="0">
                <a:effectLst/>
                <a:latin typeface="+mn-lt"/>
              </a:rPr>
              <a:t> </a:t>
            </a:r>
            <a:r>
              <a:rPr lang="en-CA" sz="2000" dirty="0" err="1">
                <a:effectLst/>
                <a:latin typeface="+mn-lt"/>
              </a:rPr>
              <a:t>davantage</a:t>
            </a:r>
            <a:r>
              <a:rPr lang="en-CA" sz="2000" dirty="0">
                <a:effectLst/>
                <a:latin typeface="+mn-lt"/>
              </a:rPr>
              <a:t> de </a:t>
            </a:r>
            <a:r>
              <a:rPr lang="en-CA" sz="2000" dirty="0" err="1">
                <a:effectLst/>
                <a:latin typeface="+mn-lt"/>
              </a:rPr>
              <a:t>membres</a:t>
            </a:r>
            <a:r>
              <a:rPr lang="en-CA" sz="2000" dirty="0">
                <a:effectLst/>
                <a:latin typeface="+mn-lt"/>
              </a:rPr>
              <a:t> pour le </a:t>
            </a:r>
            <a:r>
              <a:rPr lang="en-CA" sz="2000" dirty="0" err="1">
                <a:effectLst/>
                <a:latin typeface="+mn-lt"/>
              </a:rPr>
              <a:t>comité</a:t>
            </a:r>
            <a:endParaRPr lang="en-CA" sz="2000" dirty="0">
              <a:effectLst/>
              <a:latin typeface="+mn-lt"/>
            </a:endParaRPr>
          </a:p>
          <a:p>
            <a:r>
              <a:rPr lang="en-CA" sz="2000" dirty="0">
                <a:effectLst/>
                <a:latin typeface="+mn-lt"/>
              </a:rPr>
              <a:t>Efforts pour </a:t>
            </a:r>
            <a:r>
              <a:rPr lang="en-CA" sz="2000" dirty="0" err="1">
                <a:effectLst/>
                <a:latin typeface="+mn-lt"/>
              </a:rPr>
              <a:t>s'assurer</a:t>
            </a:r>
            <a:r>
              <a:rPr lang="en-CA" sz="2000" dirty="0">
                <a:effectLst/>
                <a:latin typeface="+mn-lt"/>
              </a:rPr>
              <a:t> que </a:t>
            </a:r>
            <a:r>
              <a:rPr lang="en-CA" sz="2000" dirty="0" err="1">
                <a:effectLst/>
                <a:latin typeface="+mn-lt"/>
              </a:rPr>
              <a:t>tous</a:t>
            </a:r>
            <a:r>
              <a:rPr lang="en-CA" sz="2000" dirty="0">
                <a:effectLst/>
                <a:latin typeface="+mn-lt"/>
              </a:rPr>
              <a:t> les </a:t>
            </a:r>
            <a:r>
              <a:rPr lang="en-CA" sz="2000" dirty="0" err="1">
                <a:effectLst/>
                <a:latin typeface="+mn-lt"/>
              </a:rPr>
              <a:t>résidents</a:t>
            </a:r>
            <a:r>
              <a:rPr lang="en-CA" sz="2000" dirty="0">
                <a:effectLst/>
                <a:latin typeface="+mn-lt"/>
              </a:rPr>
              <a:t> </a:t>
            </a:r>
            <a:r>
              <a:rPr lang="en-CA" sz="2000" dirty="0" err="1">
                <a:effectLst/>
                <a:latin typeface="+mn-lt"/>
              </a:rPr>
              <a:t>sont</a:t>
            </a:r>
            <a:r>
              <a:rPr lang="en-CA" sz="2000" dirty="0">
                <a:effectLst/>
                <a:latin typeface="+mn-lt"/>
              </a:rPr>
              <a:t> </a:t>
            </a:r>
            <a:r>
              <a:rPr lang="en-CA" sz="2000" dirty="0" err="1">
                <a:effectLst/>
                <a:latin typeface="+mn-lt"/>
              </a:rPr>
              <a:t>inscrits</a:t>
            </a:r>
            <a:r>
              <a:rPr lang="en-CA" sz="2000" dirty="0">
                <a:effectLst/>
                <a:latin typeface="+mn-lt"/>
              </a:rPr>
              <a:t> au </a:t>
            </a:r>
            <a:r>
              <a:rPr lang="en-CA" sz="2000" dirty="0" err="1">
                <a:effectLst/>
                <a:latin typeface="+mn-lt"/>
              </a:rPr>
              <a:t>régime</a:t>
            </a:r>
            <a:r>
              <a:rPr lang="en-CA" sz="2000" dirty="0">
                <a:effectLst/>
                <a:latin typeface="+mn-lt"/>
              </a:rPr>
              <a:t> </a:t>
            </a:r>
            <a:r>
              <a:rPr lang="en-CA" sz="2000" dirty="0" err="1">
                <a:effectLst/>
                <a:latin typeface="+mn-lt"/>
              </a:rPr>
              <a:t>fédéral</a:t>
            </a:r>
            <a:r>
              <a:rPr lang="en-CA" sz="2000" dirty="0">
                <a:effectLst/>
                <a:latin typeface="+mn-lt"/>
              </a:rPr>
              <a:t> de </a:t>
            </a:r>
            <a:r>
              <a:rPr lang="en-CA" sz="2000" dirty="0" err="1">
                <a:effectLst/>
                <a:latin typeface="+mn-lt"/>
              </a:rPr>
              <a:t>soins</a:t>
            </a:r>
            <a:r>
              <a:rPr lang="en-CA" sz="2000" dirty="0">
                <a:effectLst/>
                <a:latin typeface="+mn-lt"/>
              </a:rPr>
              <a:t> </a:t>
            </a:r>
            <a:r>
              <a:rPr lang="en-CA" sz="2000" dirty="0" err="1">
                <a:effectLst/>
                <a:latin typeface="+mn-lt"/>
              </a:rPr>
              <a:t>dentaires</a:t>
            </a:r>
            <a:endParaRPr lang="en-CA" sz="2000" dirty="0">
              <a:effectLst/>
              <a:latin typeface="+mn-lt"/>
            </a:endParaRPr>
          </a:p>
          <a:p>
            <a:r>
              <a:rPr lang="en-CA" sz="2000" dirty="0">
                <a:effectLst/>
                <a:latin typeface="+mn-lt"/>
              </a:rPr>
              <a:t>Multiples excursions:  </a:t>
            </a:r>
            <a:r>
              <a:rPr lang="en-CA" sz="2000" dirty="0" err="1">
                <a:effectLst/>
                <a:latin typeface="+mn-lt"/>
              </a:rPr>
              <a:t>l'Oratoire</a:t>
            </a:r>
            <a:r>
              <a:rPr lang="en-CA" sz="2000" dirty="0">
                <a:effectLst/>
                <a:latin typeface="+mn-lt"/>
              </a:rPr>
              <a:t> Saint-Joseph, </a:t>
            </a:r>
            <a:r>
              <a:rPr lang="en-CA" sz="2000" dirty="0" err="1">
                <a:effectLst/>
                <a:latin typeface="+mn-lt"/>
              </a:rPr>
              <a:t>Biodôme</a:t>
            </a:r>
            <a:r>
              <a:rPr lang="en-CA" sz="2000" dirty="0">
                <a:effectLst/>
                <a:latin typeface="+mn-lt"/>
              </a:rPr>
              <a:t>, cueillette de pommes, cabane </a:t>
            </a:r>
            <a:r>
              <a:rPr lang="en-CA" sz="2000" dirty="0" err="1">
                <a:effectLst/>
                <a:latin typeface="+mn-lt"/>
              </a:rPr>
              <a:t>à</a:t>
            </a:r>
            <a:r>
              <a:rPr lang="en-CA" sz="2000" dirty="0">
                <a:effectLst/>
                <a:latin typeface="+mn-lt"/>
              </a:rPr>
              <a:t> sucre</a:t>
            </a:r>
          </a:p>
        </p:txBody>
      </p:sp>
    </p:spTree>
    <p:extLst>
      <p:ext uri="{BB962C8B-B14F-4D97-AF65-F5344CB8AC3E}">
        <p14:creationId xmlns:p14="http://schemas.microsoft.com/office/powerpoint/2010/main" val="41778644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1806" y="267591"/>
            <a:ext cx="7774424" cy="1325563"/>
          </a:xfrm>
        </p:spPr>
        <p:txBody>
          <a:bodyPr>
            <a:normAutofit/>
          </a:bodyPr>
          <a:lstStyle/>
          <a:p>
            <a:r>
              <a:rPr lang="fr-FR" sz="2800" kern="100" dirty="0">
                <a:effectLst/>
                <a:latin typeface="Calibri" panose="020F0502020204030204" pitchFamily="34" charset="0"/>
                <a:ea typeface="Calibri" panose="020F0502020204030204" pitchFamily="34" charset="0"/>
                <a:cs typeface="Calibri" panose="020F0502020204030204" pitchFamily="34" charset="0"/>
              </a:rPr>
              <a:t>Comité des résidents CHSLD Camille-Lefebvre (3)</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a:xfrm>
            <a:off x="1501806" y="1593154"/>
            <a:ext cx="7320760" cy="4696207"/>
          </a:xfrm>
        </p:spPr>
        <p:txBody>
          <a:bodyPr>
            <a:noAutofit/>
          </a:bodyPr>
          <a:lstStyle/>
          <a:p>
            <a:pPr marL="0" indent="0">
              <a:buNone/>
            </a:pPr>
            <a:endParaRPr lang="en-CA" sz="2000" dirty="0">
              <a:effectLst/>
              <a:latin typeface="+mn-lt"/>
            </a:endParaRPr>
          </a:p>
          <a:p>
            <a:r>
              <a:rPr lang="en-CA" sz="2000" dirty="0">
                <a:effectLst/>
                <a:latin typeface="+mn-lt"/>
              </a:rPr>
              <a:t>Organisation </a:t>
            </a:r>
            <a:r>
              <a:rPr lang="en-CA" sz="2000" dirty="0" err="1">
                <a:effectLst/>
                <a:latin typeface="+mn-lt"/>
              </a:rPr>
              <a:t>d'une</a:t>
            </a:r>
            <a:r>
              <a:rPr lang="en-CA" sz="2000" dirty="0">
                <a:effectLst/>
                <a:latin typeface="+mn-lt"/>
              </a:rPr>
              <a:t> </a:t>
            </a:r>
            <a:r>
              <a:rPr lang="en-CA" sz="2000" dirty="0" err="1">
                <a:effectLst/>
                <a:latin typeface="+mn-lt"/>
              </a:rPr>
              <a:t>réunion</a:t>
            </a:r>
            <a:r>
              <a:rPr lang="en-CA" sz="2000" dirty="0">
                <a:effectLst/>
                <a:latin typeface="+mn-lt"/>
              </a:rPr>
              <a:t> entre les </a:t>
            </a:r>
            <a:r>
              <a:rPr lang="en-CA" sz="2000" dirty="0" err="1">
                <a:effectLst/>
                <a:latin typeface="+mn-lt"/>
              </a:rPr>
              <a:t>résidents</a:t>
            </a:r>
            <a:r>
              <a:rPr lang="en-CA" sz="2000" dirty="0">
                <a:effectLst/>
                <a:latin typeface="+mn-lt"/>
              </a:rPr>
              <a:t>, les </a:t>
            </a:r>
            <a:r>
              <a:rPr lang="en-CA" sz="2000" dirty="0" err="1">
                <a:effectLst/>
                <a:latin typeface="+mn-lt"/>
              </a:rPr>
              <a:t>membres</a:t>
            </a:r>
            <a:r>
              <a:rPr lang="en-CA" sz="2000" dirty="0">
                <a:effectLst/>
                <a:latin typeface="+mn-lt"/>
              </a:rPr>
              <a:t> des </a:t>
            </a:r>
            <a:r>
              <a:rPr lang="en-CA" sz="2000" dirty="0" err="1">
                <a:effectLst/>
                <a:latin typeface="+mn-lt"/>
              </a:rPr>
              <a:t>familles</a:t>
            </a:r>
            <a:r>
              <a:rPr lang="en-CA" sz="2000" dirty="0">
                <a:effectLst/>
                <a:latin typeface="+mn-lt"/>
              </a:rPr>
              <a:t>, le </a:t>
            </a:r>
            <a:r>
              <a:rPr lang="en-CA" sz="2000" dirty="0" err="1">
                <a:effectLst/>
                <a:latin typeface="+mn-lt"/>
              </a:rPr>
              <a:t>comité</a:t>
            </a:r>
            <a:r>
              <a:rPr lang="en-CA" sz="2000" dirty="0">
                <a:effectLst/>
                <a:latin typeface="+mn-lt"/>
              </a:rPr>
              <a:t> des </a:t>
            </a:r>
            <a:r>
              <a:rPr lang="en-CA" sz="2000" dirty="0" err="1">
                <a:effectLst/>
                <a:latin typeface="+mn-lt"/>
              </a:rPr>
              <a:t>résidents</a:t>
            </a:r>
            <a:r>
              <a:rPr lang="en-CA" sz="2000" dirty="0">
                <a:effectLst/>
                <a:latin typeface="+mn-lt"/>
              </a:rPr>
              <a:t> et </a:t>
            </a:r>
            <a:r>
              <a:rPr lang="en-CA" sz="2000" dirty="0" err="1">
                <a:effectLst/>
                <a:latin typeface="+mn-lt"/>
              </a:rPr>
              <a:t>l'administration</a:t>
            </a:r>
            <a:endParaRPr lang="en-CA" sz="2000" dirty="0">
              <a:effectLst/>
              <a:latin typeface="+mn-lt"/>
            </a:endParaRPr>
          </a:p>
          <a:p>
            <a:r>
              <a:rPr lang="en-CA" sz="2000" dirty="0">
                <a:effectLst/>
                <a:latin typeface="+mn-lt"/>
              </a:rPr>
              <a:t>Reprise d'un programme de </a:t>
            </a:r>
            <a:r>
              <a:rPr lang="en-CA" sz="2000" dirty="0" err="1">
                <a:effectLst/>
                <a:latin typeface="+mn-lt"/>
              </a:rPr>
              <a:t>zoothérapie</a:t>
            </a:r>
            <a:endParaRPr lang="en-CA" sz="2000" dirty="0">
              <a:effectLst/>
              <a:latin typeface="+mn-lt"/>
            </a:endParaRPr>
          </a:p>
          <a:p>
            <a:r>
              <a:rPr lang="en-CA" sz="2000" dirty="0" err="1">
                <a:effectLst/>
                <a:latin typeface="+mn-lt"/>
              </a:rPr>
              <a:t>Répondre</a:t>
            </a:r>
            <a:r>
              <a:rPr lang="en-CA" sz="2000" dirty="0">
                <a:effectLst/>
                <a:latin typeface="+mn-lt"/>
              </a:rPr>
              <a:t> aux </a:t>
            </a:r>
            <a:r>
              <a:rPr lang="en-CA" sz="2000" dirty="0" err="1">
                <a:effectLst/>
                <a:latin typeface="+mn-lt"/>
              </a:rPr>
              <a:t>préoccupations</a:t>
            </a:r>
            <a:r>
              <a:rPr lang="en-CA" sz="2000" dirty="0">
                <a:effectLst/>
                <a:latin typeface="+mn-lt"/>
              </a:rPr>
              <a:t>: </a:t>
            </a:r>
          </a:p>
          <a:p>
            <a:pPr marL="0" indent="0">
              <a:buNone/>
            </a:pPr>
            <a:r>
              <a:rPr lang="en-CA" sz="2000" dirty="0">
                <a:effectLst/>
                <a:latin typeface="+mn-lt"/>
              </a:rPr>
              <a:t>-   manque de places de </a:t>
            </a:r>
            <a:r>
              <a:rPr lang="en-CA" sz="2000" dirty="0" err="1">
                <a:effectLst/>
                <a:latin typeface="+mn-lt"/>
              </a:rPr>
              <a:t>stationnement</a:t>
            </a:r>
            <a:r>
              <a:rPr lang="en-CA" sz="2000" dirty="0">
                <a:effectLst/>
                <a:latin typeface="+mn-lt"/>
              </a:rPr>
              <a:t> </a:t>
            </a:r>
            <a:r>
              <a:rPr lang="en-CA" sz="2000" dirty="0" err="1">
                <a:effectLst/>
                <a:latin typeface="+mn-lt"/>
              </a:rPr>
              <a:t>en</a:t>
            </a:r>
            <a:r>
              <a:rPr lang="en-CA" sz="2000" dirty="0">
                <a:effectLst/>
                <a:latin typeface="+mn-lt"/>
              </a:rPr>
              <a:t> proposant des solutions</a:t>
            </a:r>
          </a:p>
          <a:p>
            <a:pPr marL="0" indent="0">
              <a:buNone/>
            </a:pPr>
            <a:r>
              <a:rPr lang="en-CA" sz="2000" dirty="0">
                <a:latin typeface="+mn-lt"/>
              </a:rPr>
              <a:t>-   </a:t>
            </a:r>
            <a:r>
              <a:rPr lang="en-CA" sz="2000" dirty="0" err="1">
                <a:effectLst/>
                <a:latin typeface="+mn-lt"/>
              </a:rPr>
              <a:t>soins</a:t>
            </a:r>
            <a:r>
              <a:rPr lang="en-CA" sz="2000" dirty="0">
                <a:effectLst/>
                <a:latin typeface="+mn-lt"/>
              </a:rPr>
              <a:t> </a:t>
            </a:r>
            <a:r>
              <a:rPr lang="en-CA" sz="2000" dirty="0" err="1">
                <a:effectLst/>
                <a:latin typeface="+mn-lt"/>
              </a:rPr>
              <a:t>prodigués</a:t>
            </a:r>
            <a:r>
              <a:rPr lang="en-CA" sz="2000" dirty="0">
                <a:effectLst/>
                <a:latin typeface="+mn-lt"/>
              </a:rPr>
              <a:t> aux patients </a:t>
            </a:r>
            <a:r>
              <a:rPr lang="en-CA" sz="2000" dirty="0" err="1">
                <a:effectLst/>
                <a:latin typeface="+mn-lt"/>
              </a:rPr>
              <a:t>ventilés</a:t>
            </a:r>
            <a:endParaRPr lang="en-CA" sz="2000" dirty="0">
              <a:latin typeface="+mn-lt"/>
            </a:endParaRPr>
          </a:p>
          <a:p>
            <a:pPr marL="0" indent="0">
              <a:buNone/>
            </a:pPr>
            <a:r>
              <a:rPr lang="en-CA" sz="2000" dirty="0">
                <a:latin typeface="+mn-lt"/>
              </a:rPr>
              <a:t>-   </a:t>
            </a:r>
            <a:r>
              <a:rPr lang="en-CA" sz="2000" dirty="0">
                <a:effectLst/>
                <a:latin typeface="+mn-lt"/>
              </a:rPr>
              <a:t>temps de </a:t>
            </a:r>
            <a:r>
              <a:rPr lang="en-CA" sz="2000" dirty="0" err="1">
                <a:effectLst/>
                <a:latin typeface="+mn-lt"/>
              </a:rPr>
              <a:t>réponse</a:t>
            </a:r>
            <a:r>
              <a:rPr lang="en-CA" sz="2000" dirty="0">
                <a:effectLst/>
                <a:latin typeface="+mn-lt"/>
              </a:rPr>
              <a:t> aux </a:t>
            </a:r>
            <a:r>
              <a:rPr lang="en-CA" sz="2000" dirty="0" err="1">
                <a:effectLst/>
                <a:latin typeface="+mn-lt"/>
              </a:rPr>
              <a:t>sonneries</a:t>
            </a:r>
            <a:r>
              <a:rPr lang="en-CA" sz="2000" dirty="0">
                <a:effectLst/>
                <a:latin typeface="+mn-lt"/>
              </a:rPr>
              <a:t> </a:t>
            </a:r>
            <a:r>
              <a:rPr lang="en-CA" sz="2000" dirty="0" err="1">
                <a:effectLst/>
                <a:latin typeface="+mn-lt"/>
              </a:rPr>
              <a:t>d'appe</a:t>
            </a:r>
            <a:r>
              <a:rPr lang="en-CA" sz="2000" dirty="0" err="1">
                <a:latin typeface="+mn-lt"/>
              </a:rPr>
              <a:t>l</a:t>
            </a:r>
            <a:endParaRPr lang="en-CA" sz="2000" dirty="0">
              <a:latin typeface="+mn-lt"/>
            </a:endParaRPr>
          </a:p>
          <a:p>
            <a:pPr marL="0" indent="0">
              <a:buNone/>
            </a:pPr>
            <a:r>
              <a:rPr lang="en-CA" sz="2000" dirty="0">
                <a:effectLst/>
                <a:latin typeface="+mn-lt"/>
              </a:rPr>
              <a:t>-   </a:t>
            </a:r>
            <a:r>
              <a:rPr lang="en-CA" sz="2000" dirty="0" err="1">
                <a:effectLst/>
                <a:latin typeface="+mn-lt"/>
              </a:rPr>
              <a:t>qualité</a:t>
            </a:r>
            <a:r>
              <a:rPr lang="en-CA" sz="2000" dirty="0">
                <a:effectLst/>
                <a:latin typeface="+mn-lt"/>
              </a:rPr>
              <a:t> des repas</a:t>
            </a:r>
          </a:p>
          <a:p>
            <a:pPr marL="0" indent="0">
              <a:buNone/>
            </a:pPr>
            <a:r>
              <a:rPr lang="en-CA" sz="2000" dirty="0">
                <a:latin typeface="+mn-lt"/>
              </a:rPr>
              <a:t>-   </a:t>
            </a:r>
            <a:r>
              <a:rPr lang="en-CA" sz="2000" dirty="0" err="1">
                <a:effectLst/>
                <a:latin typeface="+mn-lt"/>
              </a:rPr>
              <a:t>chambres</a:t>
            </a:r>
            <a:r>
              <a:rPr lang="en-CA" sz="2000" dirty="0">
                <a:effectLst/>
                <a:latin typeface="+mn-lt"/>
              </a:rPr>
              <a:t> doubles</a:t>
            </a:r>
          </a:p>
          <a:p>
            <a:pPr marL="0" indent="0">
              <a:buNone/>
            </a:pPr>
            <a:endParaRPr lang="en-CA" sz="2000" dirty="0">
              <a:effectLst/>
              <a:latin typeface="+mn-lt"/>
            </a:endParaRPr>
          </a:p>
        </p:txBody>
      </p:sp>
    </p:spTree>
    <p:extLst>
      <p:ext uri="{BB962C8B-B14F-4D97-AF65-F5344CB8AC3E}">
        <p14:creationId xmlns:p14="http://schemas.microsoft.com/office/powerpoint/2010/main" val="14272542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BBA27F9-9D90-4745-87FA-382374DE70DD}"/>
              </a:ext>
            </a:extLst>
          </p:cNvPr>
          <p:cNvSpPr>
            <a:spLocks noGrp="1"/>
          </p:cNvSpPr>
          <p:nvPr>
            <p:ph type="body" sz="half" idx="2"/>
          </p:nvPr>
        </p:nvSpPr>
        <p:spPr/>
        <p:txBody>
          <a:bodyPr/>
          <a:lstStyle/>
          <a:p>
            <a:pPr algn="ctr"/>
            <a:endParaRPr lang="en-US" sz="1600" b="1" dirty="0"/>
          </a:p>
          <a:p>
            <a:pPr algn="ctr"/>
            <a:endParaRPr lang="en-US" sz="1600" b="1" dirty="0"/>
          </a:p>
          <a:p>
            <a:pPr algn="ctr"/>
            <a:endParaRPr lang="en-US" sz="3200" b="1" dirty="0"/>
          </a:p>
          <a:p>
            <a:endParaRPr lang="en-US" dirty="0"/>
          </a:p>
        </p:txBody>
      </p:sp>
      <p:sp>
        <p:nvSpPr>
          <p:cNvPr id="4" name="TextBox 3">
            <a:extLst>
              <a:ext uri="{FF2B5EF4-FFF2-40B4-BE49-F238E27FC236}">
                <a16:creationId xmlns:a16="http://schemas.microsoft.com/office/drawing/2014/main" id="{F4941A76-6DB2-DE63-6F6D-46F100F1F7BD}"/>
              </a:ext>
            </a:extLst>
          </p:cNvPr>
          <p:cNvSpPr txBox="1"/>
          <p:nvPr/>
        </p:nvSpPr>
        <p:spPr>
          <a:xfrm>
            <a:off x="734645" y="702469"/>
            <a:ext cx="7130005" cy="6924973"/>
          </a:xfrm>
          <a:prstGeom prst="rect">
            <a:avLst/>
          </a:prstGeom>
          <a:noFill/>
        </p:spPr>
        <p:txBody>
          <a:bodyPr wrap="square">
            <a:spAutoFit/>
          </a:bodyPr>
          <a:lstStyle/>
          <a:p>
            <a:pPr algn="ctr"/>
            <a:endParaRPr lang="en-US" sz="1800" b="1" dirty="0"/>
          </a:p>
          <a:p>
            <a:pPr algn="ctr"/>
            <a:endParaRPr lang="en-US" b="1" dirty="0"/>
          </a:p>
          <a:p>
            <a:pPr algn="ctr"/>
            <a:endParaRPr lang="en-US" b="1" dirty="0"/>
          </a:p>
          <a:p>
            <a:pPr algn="ctr"/>
            <a:r>
              <a:rPr lang="fr-FR" sz="3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 comité des usagers continuera à travailler avec diligence sur tous </a:t>
            </a:r>
            <a:r>
              <a:rPr lang="fr-FR" sz="32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nos</a:t>
            </a:r>
            <a:r>
              <a:rPr lang="fr-FR" sz="3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projets dans le respect et la défense de la dignité, des droits et libertés de tous les usagers, et dans un esprit d'équité, de diversité et d'inclusion pour tous.</a:t>
            </a:r>
            <a:endParaRPr lang="en-CA" sz="3200"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US" sz="3600" b="1" dirty="0"/>
          </a:p>
          <a:p>
            <a:pPr algn="ctr"/>
            <a:endParaRPr lang="en-US" sz="1800" b="1" dirty="0"/>
          </a:p>
          <a:p>
            <a:pPr algn="ctr"/>
            <a:endParaRPr lang="en-US" b="1" dirty="0"/>
          </a:p>
          <a:p>
            <a:pPr algn="ctr"/>
            <a:endParaRPr lang="en-US" sz="1800" b="1" dirty="0"/>
          </a:p>
          <a:p>
            <a:pPr algn="ctr"/>
            <a:endParaRPr lang="en-US" b="1" dirty="0"/>
          </a:p>
          <a:p>
            <a:pPr algn="ctr"/>
            <a:endParaRPr lang="en-US" sz="1800" b="1" dirty="0"/>
          </a:p>
          <a:p>
            <a:pPr algn="ctr"/>
            <a:endParaRPr lang="en-US" b="1" dirty="0"/>
          </a:p>
          <a:p>
            <a:pPr algn="ctr"/>
            <a:endParaRPr lang="en-US" sz="1800" b="1" dirty="0"/>
          </a:p>
          <a:p>
            <a:pPr algn="ctr"/>
            <a:endParaRPr lang="en-US" b="1" dirty="0"/>
          </a:p>
          <a:p>
            <a:pPr algn="ctr"/>
            <a:endParaRPr lang="en-US" sz="1800" b="1" dirty="0"/>
          </a:p>
        </p:txBody>
      </p:sp>
    </p:spTree>
    <p:extLst>
      <p:ext uri="{BB962C8B-B14F-4D97-AF65-F5344CB8AC3E}">
        <p14:creationId xmlns:p14="http://schemas.microsoft.com/office/powerpoint/2010/main" val="42007567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1120" y="365127"/>
            <a:ext cx="7522464" cy="1325563"/>
          </a:xfrm>
        </p:spPr>
        <p:txBody>
          <a:bodyPr>
            <a:normAutofit/>
          </a:bodyPr>
          <a:lstStyle/>
          <a:p>
            <a:pPr algn="ctr"/>
            <a:r>
              <a:rPr lang="fr-CA" sz="2800" dirty="0" err="1"/>
              <a:t>Statistics</a:t>
            </a:r>
            <a:r>
              <a:rPr lang="fr-CA" sz="2800" dirty="0"/>
              <a:t> for Complaints and </a:t>
            </a:r>
            <a:r>
              <a:rPr lang="fr-CA" sz="2800" dirty="0" err="1"/>
              <a:t>Requests</a:t>
            </a:r>
            <a:r>
              <a:rPr lang="fr-CA" sz="2800" dirty="0"/>
              <a:t> for Assistance</a:t>
            </a:r>
            <a:endParaRPr lang="en-US" sz="2800" dirty="0"/>
          </a:p>
        </p:txBody>
      </p:sp>
      <p:sp>
        <p:nvSpPr>
          <p:cNvPr id="3" name="Content Placeholder 2"/>
          <p:cNvSpPr>
            <a:spLocks noGrp="1"/>
          </p:cNvSpPr>
          <p:nvPr>
            <p:ph idx="1"/>
          </p:nvPr>
        </p:nvSpPr>
        <p:spPr>
          <a:xfrm>
            <a:off x="1341120" y="1825625"/>
            <a:ext cx="7522464" cy="4351338"/>
          </a:xfrm>
        </p:spPr>
        <p:txBody>
          <a:bodyPr>
            <a:normAutofit fontScale="92500"/>
          </a:bodyPr>
          <a:lstStyle/>
          <a:p>
            <a:pPr marL="0" indent="0" algn="just">
              <a:buNone/>
            </a:pPr>
            <a:r>
              <a:rPr lang="en-US" sz="2400" b="1" dirty="0">
                <a:latin typeface="Calibri"/>
                <a:ea typeface="Calibri"/>
                <a:cs typeface="Calibri"/>
              </a:rPr>
              <a:t>    </a:t>
            </a:r>
            <a:r>
              <a:rPr lang="en-US" sz="2400" dirty="0">
                <a:latin typeface="Calibri"/>
                <a:ea typeface="Calibri"/>
                <a:cs typeface="Calibri"/>
              </a:rPr>
              <a:t>                               </a:t>
            </a:r>
            <a:r>
              <a:rPr lang="en-US" sz="2400" b="1" dirty="0">
                <a:latin typeface="Calibri"/>
                <a:ea typeface="Calibri"/>
                <a:cs typeface="Calibri"/>
              </a:rPr>
              <a:t>Overview</a:t>
            </a:r>
          </a:p>
          <a:p>
            <a:pPr>
              <a:lnSpc>
                <a:spcPct val="150000"/>
              </a:lnSpc>
            </a:pPr>
            <a:r>
              <a:rPr lang="en-US" sz="1700" b="1" i="0" dirty="0">
                <a:solidFill>
                  <a:srgbClr val="000000"/>
                </a:solidFill>
                <a:effectLst/>
                <a:latin typeface="WordVisi_MSFontService"/>
              </a:rPr>
              <a:t> Breakdown of Communications received in 2024-2025, </a:t>
            </a:r>
            <a:r>
              <a:rPr lang="en-US" sz="1700" b="1" dirty="0">
                <a:solidFill>
                  <a:srgbClr val="000000"/>
                </a:solidFill>
                <a:effectLst/>
                <a:latin typeface="WordVisi_MSFontService"/>
              </a:rPr>
              <a:t>by Type</a:t>
            </a:r>
            <a:r>
              <a:rPr lang="en-US" sz="1700" b="1" dirty="0">
                <a:solidFill>
                  <a:srgbClr val="000000"/>
                </a:solidFill>
                <a:effectLst/>
                <a:latin typeface="WordVisiPilcrow_MSFontService"/>
              </a:rPr>
              <a:t> </a:t>
            </a:r>
          </a:p>
          <a:p>
            <a:pPr>
              <a:lnSpc>
                <a:spcPct val="150000"/>
              </a:lnSpc>
            </a:pPr>
            <a:r>
              <a:rPr lang="en-CA" sz="1700" b="1" dirty="0">
                <a:solidFill>
                  <a:srgbClr val="000000"/>
                </a:solidFill>
                <a:latin typeface="WordVisiPilcrow_MSFontService"/>
              </a:rPr>
              <a:t> </a:t>
            </a:r>
            <a:r>
              <a:rPr lang="en-US" sz="1700" b="1" i="0">
                <a:solidFill>
                  <a:srgbClr val="000000"/>
                </a:solidFill>
                <a:effectLst/>
                <a:latin typeface="WordVisi_MSFontService"/>
              </a:rPr>
              <a:t>Most Frequent </a:t>
            </a:r>
            <a:r>
              <a:rPr lang="en-US" sz="1700" b="1" i="0" dirty="0">
                <a:solidFill>
                  <a:srgbClr val="000000"/>
                </a:solidFill>
                <a:effectLst/>
                <a:latin typeface="WordVisi_MSFontService"/>
              </a:rPr>
              <a:t>Complaint and Request for Assistance Themes </a:t>
            </a:r>
            <a:r>
              <a:rPr lang="en-US" sz="1700" b="1" i="0" dirty="0">
                <a:solidFill>
                  <a:srgbClr val="000000"/>
                </a:solidFill>
                <a:effectLst/>
                <a:latin typeface="WordVisiPilcrow_MSFontService"/>
              </a:rPr>
              <a:t> </a:t>
            </a:r>
            <a:r>
              <a:rPr lang="en-US" sz="1700" b="1" i="0" dirty="0">
                <a:solidFill>
                  <a:srgbClr val="000000"/>
                </a:solidFill>
                <a:effectLst/>
                <a:latin typeface="WordVisi_MSFontService"/>
              </a:rPr>
              <a:t>  </a:t>
            </a:r>
            <a:r>
              <a:rPr lang="en-US" sz="1700" b="1" i="0" dirty="0">
                <a:solidFill>
                  <a:srgbClr val="000000"/>
                </a:solidFill>
                <a:effectLst/>
                <a:latin typeface="WordVisiPilcrow_MSFontService"/>
              </a:rPr>
              <a:t> </a:t>
            </a:r>
            <a:endParaRPr lang="en-US" sz="1700" b="1" dirty="0">
              <a:latin typeface="Calibri"/>
              <a:ea typeface="Calibri"/>
              <a:cs typeface="Calibri"/>
            </a:endParaRPr>
          </a:p>
          <a:p>
            <a:pPr>
              <a:lnSpc>
                <a:spcPct val="150000"/>
              </a:lnSpc>
            </a:pPr>
            <a:r>
              <a:rPr kumimoji="0" lang="en-US" altLang="en-US" sz="1700" b="1" i="0" strike="noStrike" cap="none" normalizeH="0" baseline="0" dirty="0">
                <a:ln>
                  <a:noFill/>
                </a:ln>
                <a:solidFill>
                  <a:schemeClr val="tx1"/>
                </a:solidFill>
                <a:effectLst/>
                <a:latin typeface="WordVisi_MSFontService"/>
              </a:rPr>
              <a:t>Complaints Received in 2024-2025 by Category/</a:t>
            </a:r>
            <a:r>
              <a:rPr lang="en-US" sz="1700" b="1" i="0" dirty="0">
                <a:solidFill>
                  <a:srgbClr val="000000"/>
                </a:solidFill>
                <a:effectLst/>
                <a:latin typeface="WordVisi_MSFontService"/>
              </a:rPr>
              <a:t>Definitions of Complaints</a:t>
            </a:r>
            <a:endParaRPr kumimoji="0" lang="en-US" altLang="en-US" sz="1700" b="1" i="0" strike="noStrike" cap="none" normalizeH="0" baseline="0" dirty="0">
              <a:ln>
                <a:noFill/>
              </a:ln>
              <a:solidFill>
                <a:schemeClr val="tx1"/>
              </a:solidFill>
              <a:effectLst/>
              <a:latin typeface="WordVisi_MSFontService"/>
            </a:endParaRPr>
          </a:p>
          <a:p>
            <a:pPr>
              <a:lnSpc>
                <a:spcPct val="150000"/>
              </a:lnSpc>
            </a:pPr>
            <a:r>
              <a:rPr kumimoji="0" lang="en-US" altLang="en-US" sz="1700" b="1" i="0" strike="noStrike" cap="none" normalizeH="0" baseline="0" dirty="0">
                <a:ln>
                  <a:noFill/>
                </a:ln>
                <a:solidFill>
                  <a:schemeClr val="tx1"/>
                </a:solidFill>
                <a:effectLst/>
                <a:latin typeface="WordVisi_MSFontService"/>
              </a:rPr>
              <a:t>Complaints and Requests for Assistance by Site (2024-2025)</a:t>
            </a:r>
          </a:p>
          <a:p>
            <a:pPr>
              <a:lnSpc>
                <a:spcPct val="150000"/>
              </a:lnSpc>
            </a:pPr>
            <a:r>
              <a:rPr kumimoji="0" lang="en-US" altLang="en-US" sz="1700" b="1" i="0" strike="noStrike" cap="none" normalizeH="0" baseline="0" dirty="0">
                <a:ln>
                  <a:noFill/>
                </a:ln>
                <a:solidFill>
                  <a:srgbClr val="000000"/>
                </a:solidFill>
                <a:effectLst/>
                <a:latin typeface="WordVisi_MSFontService"/>
              </a:rPr>
              <a:t>Comparative Percentage of Complaints and Requests for Assistance by Site over past 5 years/Explanations</a:t>
            </a:r>
          </a:p>
          <a:p>
            <a:pPr>
              <a:lnSpc>
                <a:spcPct val="150000"/>
              </a:lnSpc>
            </a:pPr>
            <a:r>
              <a:rPr lang="en-US" sz="1700" b="1" dirty="0"/>
              <a:t>5-year Overall Comparison of Complaints and Requests for Assistance/Explanations</a:t>
            </a:r>
          </a:p>
          <a:p>
            <a:pPr>
              <a:lnSpc>
                <a:spcPct val="150000"/>
              </a:lnSpc>
            </a:pPr>
            <a:r>
              <a:rPr kumimoji="0" lang="en-US" altLang="en-US" sz="1700" b="1" i="0" strike="noStrike" cap="none" normalizeH="0" baseline="0" dirty="0">
                <a:ln>
                  <a:noFill/>
                </a:ln>
                <a:solidFill>
                  <a:srgbClr val="000000"/>
                </a:solidFill>
                <a:effectLst/>
                <a:latin typeface="WordVisi_MSFontService"/>
              </a:rPr>
              <a:t>How Patients and Caregivers </a:t>
            </a:r>
            <a:r>
              <a:rPr lang="en-US" altLang="en-US" sz="1700" b="1" dirty="0">
                <a:solidFill>
                  <a:srgbClr val="000000"/>
                </a:solidFill>
                <a:latin typeface="WordVisi_MSFontService"/>
              </a:rPr>
              <a:t>C</a:t>
            </a:r>
            <a:r>
              <a:rPr kumimoji="0" lang="en-US" altLang="en-US" sz="1700" b="1" i="0" strike="noStrike" cap="none" normalizeH="0" baseline="0" dirty="0">
                <a:ln>
                  <a:noFill/>
                </a:ln>
                <a:solidFill>
                  <a:srgbClr val="000000"/>
                </a:solidFill>
                <a:effectLst/>
                <a:latin typeface="WordVisi_MSFontService"/>
              </a:rPr>
              <a:t>ontacted the Users’ Committee</a:t>
            </a:r>
            <a:r>
              <a:rPr kumimoji="0" lang="en-US" altLang="en-US" sz="1700" b="1" i="0" strike="noStrike" cap="none" normalizeH="0" baseline="0" dirty="0">
                <a:ln>
                  <a:noFill/>
                </a:ln>
                <a:solidFill>
                  <a:srgbClr val="000000"/>
                </a:solidFill>
                <a:effectLst/>
                <a:latin typeface="WordVisiPilcrow_MSFontService"/>
              </a:rPr>
              <a:t> </a:t>
            </a:r>
            <a:endParaRPr lang="en-US" sz="1700" b="1" dirty="0"/>
          </a:p>
          <a:p>
            <a:pPr>
              <a:lnSpc>
                <a:spcPct val="150000"/>
              </a:lnSpc>
            </a:pPr>
            <a:endParaRPr lang="en-US" sz="2400" dirty="0">
              <a:latin typeface="Calibri"/>
              <a:ea typeface="Calibri"/>
              <a:cs typeface="Calibri"/>
            </a:endParaRPr>
          </a:p>
          <a:p>
            <a:pPr marL="0" indent="0">
              <a:buNone/>
            </a:pPr>
            <a:endParaRPr lang="en-US" dirty="0"/>
          </a:p>
        </p:txBody>
      </p:sp>
    </p:spTree>
    <p:extLst>
      <p:ext uri="{BB962C8B-B14F-4D97-AF65-F5344CB8AC3E}">
        <p14:creationId xmlns:p14="http://schemas.microsoft.com/office/powerpoint/2010/main" val="30570938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3124E-0C1E-7BB3-93C0-EDDBCF85E19C}"/>
              </a:ext>
            </a:extLst>
          </p:cNvPr>
          <p:cNvSpPr>
            <a:spLocks noGrp="1"/>
          </p:cNvSpPr>
          <p:nvPr>
            <p:ph type="title"/>
          </p:nvPr>
        </p:nvSpPr>
        <p:spPr/>
        <p:txBody>
          <a:bodyPr>
            <a:normAutofit/>
          </a:bodyPr>
          <a:lstStyle/>
          <a:p>
            <a:pPr algn="ctr"/>
            <a:r>
              <a:rPr lang="en-US" sz="2400" b="1" i="0" dirty="0">
                <a:solidFill>
                  <a:srgbClr val="000000"/>
                </a:solidFill>
                <a:effectLst/>
                <a:latin typeface="WordVisi_MSFontService"/>
              </a:rPr>
              <a:t>Breakdown of Communications received in 2024-2025, </a:t>
            </a:r>
            <a:r>
              <a:rPr lang="en-US" sz="2400" b="1" i="1" dirty="0">
                <a:solidFill>
                  <a:srgbClr val="000000"/>
                </a:solidFill>
                <a:effectLst/>
                <a:latin typeface="WordVisi_MSFontService"/>
              </a:rPr>
              <a:t>by Type</a:t>
            </a:r>
            <a:r>
              <a:rPr lang="en-US" sz="2400" b="0" i="1" dirty="0">
                <a:solidFill>
                  <a:srgbClr val="000000"/>
                </a:solidFill>
                <a:effectLst/>
                <a:latin typeface="WordVisiPilcrow_MSFontService"/>
              </a:rPr>
              <a:t> </a:t>
            </a:r>
            <a:endParaRPr lang="en-US" sz="2400" i="1" dirty="0"/>
          </a:p>
        </p:txBody>
      </p:sp>
      <p:graphicFrame>
        <p:nvGraphicFramePr>
          <p:cNvPr id="4" name="Content Placeholder 3">
            <a:extLst>
              <a:ext uri="{FF2B5EF4-FFF2-40B4-BE49-F238E27FC236}">
                <a16:creationId xmlns:a16="http://schemas.microsoft.com/office/drawing/2014/main" id="{3A3DC727-83B4-F844-3A90-1C1C6E032C2B}"/>
              </a:ext>
            </a:extLst>
          </p:cNvPr>
          <p:cNvGraphicFramePr>
            <a:graphicFrameLocks noGrp="1"/>
          </p:cNvGraphicFramePr>
          <p:nvPr>
            <p:ph idx="1"/>
          </p:nvPr>
        </p:nvGraphicFramePr>
        <p:xfrm>
          <a:off x="2152890" y="1783080"/>
          <a:ext cx="5081287" cy="1645920"/>
        </p:xfrm>
        <a:graphic>
          <a:graphicData uri="http://schemas.openxmlformats.org/drawingml/2006/table">
            <a:tbl>
              <a:tblPr/>
              <a:tblGrid>
                <a:gridCol w="2666418">
                  <a:extLst>
                    <a:ext uri="{9D8B030D-6E8A-4147-A177-3AD203B41FA5}">
                      <a16:colId xmlns:a16="http://schemas.microsoft.com/office/drawing/2014/main" val="4260525427"/>
                    </a:ext>
                  </a:extLst>
                </a:gridCol>
                <a:gridCol w="1418736">
                  <a:extLst>
                    <a:ext uri="{9D8B030D-6E8A-4147-A177-3AD203B41FA5}">
                      <a16:colId xmlns:a16="http://schemas.microsoft.com/office/drawing/2014/main" val="2680960118"/>
                    </a:ext>
                  </a:extLst>
                </a:gridCol>
                <a:gridCol w="996133">
                  <a:extLst>
                    <a:ext uri="{9D8B030D-6E8A-4147-A177-3AD203B41FA5}">
                      <a16:colId xmlns:a16="http://schemas.microsoft.com/office/drawing/2014/main" val="1140623603"/>
                    </a:ext>
                  </a:extLst>
                </a:gridCol>
              </a:tblGrid>
              <a:tr h="190500">
                <a:tc>
                  <a:txBody>
                    <a:bodyPr/>
                    <a:lstStyle/>
                    <a:p>
                      <a:pPr algn="ctr" rtl="0" fontAlgn="base"/>
                      <a:r>
                        <a:rPr lang="en-CA" sz="1200" b="1" i="0">
                          <a:solidFill>
                            <a:srgbClr val="FFFFFF"/>
                          </a:solidFill>
                          <a:effectLst/>
                          <a:latin typeface="WordVisi_MSFontService"/>
                        </a:rPr>
                        <a:t>Type of communication</a:t>
                      </a:r>
                      <a:r>
                        <a:rPr lang="en-CA" sz="1200" b="0" i="0">
                          <a:effectLst/>
                          <a:latin typeface="Cambria" panose="02040503050406030204" pitchFamily="18" charset="0"/>
                        </a:rPr>
                        <a:t> </a:t>
                      </a:r>
                      <a:endParaRPr lang="en-CA" b="0" i="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0000"/>
                    </a:solidFill>
                  </a:tcPr>
                </a:tc>
                <a:tc>
                  <a:txBody>
                    <a:bodyPr/>
                    <a:lstStyle/>
                    <a:p>
                      <a:pPr algn="ctr" rtl="0" fontAlgn="base"/>
                      <a:r>
                        <a:rPr lang="en-CA" sz="1200" b="1" i="0">
                          <a:solidFill>
                            <a:srgbClr val="FFFFFF"/>
                          </a:solidFill>
                          <a:effectLst/>
                          <a:latin typeface="WordVisi_MSFontService"/>
                        </a:rPr>
                        <a:t>Number</a:t>
                      </a:r>
                      <a:r>
                        <a:rPr lang="en-CA" sz="1200" b="0" i="0">
                          <a:effectLst/>
                          <a:latin typeface="Cambria" panose="02040503050406030204" pitchFamily="18" charset="0"/>
                        </a:rPr>
                        <a:t> </a:t>
                      </a:r>
                      <a:endParaRPr lang="en-CA" b="0" i="0">
                        <a:effectLst/>
                      </a:endParaRPr>
                    </a:p>
                  </a:txBody>
                  <a:tcPr anchor="ctr">
                    <a:lnL w="9525" cap="flat" cmpd="sng" algn="ctr">
                      <a:solidFill>
                        <a:schemeClr val="bg1"/>
                      </a:solidFill>
                      <a:prstDash val="solid"/>
                      <a:round/>
                      <a:headEnd type="none" w="med" len="med"/>
                      <a:tailEnd type="none" w="med" len="med"/>
                    </a:lnL>
                    <a:lnR w="9525" cap="flat" cmpd="sng" algn="ctr">
                      <a:solidFill>
                        <a:srgbClr val="F00174"/>
                      </a:solidFill>
                      <a:prstDash val="solid"/>
                      <a:round/>
                      <a:headEnd type="none" w="med" len="med"/>
                      <a:tailEnd type="none" w="med" len="med"/>
                    </a:lnR>
                    <a:lnT w="9525" cap="flat" cmpd="sng" algn="ctr">
                      <a:solidFill>
                        <a:srgbClr val="F00174"/>
                      </a:solidFill>
                      <a:prstDash val="solid"/>
                      <a:round/>
                      <a:headEnd type="none" w="med" len="med"/>
                      <a:tailEnd type="none" w="med" len="med"/>
                    </a:lnT>
                    <a:lnB w="9525" cap="flat" cmpd="sng" algn="ctr">
                      <a:solidFill>
                        <a:srgbClr val="F00174"/>
                      </a:solidFill>
                      <a:prstDash val="solid"/>
                      <a:round/>
                      <a:headEnd type="none" w="med" len="med"/>
                      <a:tailEnd type="none" w="med" len="med"/>
                    </a:lnB>
                    <a:solidFill>
                      <a:srgbClr val="000000"/>
                    </a:solidFill>
                  </a:tcPr>
                </a:tc>
                <a:tc>
                  <a:txBody>
                    <a:bodyPr/>
                    <a:lstStyle/>
                    <a:p>
                      <a:pPr algn="ctr" rtl="0" fontAlgn="base"/>
                      <a:r>
                        <a:rPr lang="en-CA" sz="1200" b="1" i="0">
                          <a:solidFill>
                            <a:srgbClr val="FFFFFF"/>
                          </a:solidFill>
                          <a:effectLst/>
                          <a:latin typeface="WordVisi_MSFontService"/>
                        </a:rPr>
                        <a:t>Percentage</a:t>
                      </a:r>
                      <a:r>
                        <a:rPr lang="en-CA" sz="1200" b="0" i="0">
                          <a:effectLst/>
                          <a:latin typeface="Cambria" panose="02040503050406030204" pitchFamily="18" charset="0"/>
                        </a:rPr>
                        <a:t> </a:t>
                      </a:r>
                      <a:endParaRPr lang="en-CA" b="0" i="0">
                        <a:effectLst/>
                      </a:endParaRPr>
                    </a:p>
                  </a:txBody>
                  <a:tcPr anchor="ctr">
                    <a:lnL w="9525" cap="flat" cmpd="sng" algn="ctr">
                      <a:solidFill>
                        <a:srgbClr val="F00174"/>
                      </a:solidFill>
                      <a:prstDash val="solid"/>
                      <a:round/>
                      <a:headEnd type="none" w="med" len="med"/>
                      <a:tailEnd type="none" w="med" len="med"/>
                    </a:lnL>
                    <a:lnR w="9525" cap="flat" cmpd="sng" algn="ctr">
                      <a:solidFill>
                        <a:srgbClr val="F01674"/>
                      </a:solidFill>
                      <a:prstDash val="solid"/>
                      <a:round/>
                      <a:headEnd type="none" w="med" len="med"/>
                      <a:tailEnd type="none" w="med" len="med"/>
                    </a:lnR>
                    <a:lnT>
                      <a:noFill/>
                    </a:lnT>
                    <a:lnB w="9525" cap="flat" cmpd="sng" algn="ctr">
                      <a:solidFill>
                        <a:srgbClr val="F01674"/>
                      </a:solidFill>
                      <a:prstDash val="solid"/>
                      <a:round/>
                      <a:headEnd type="none" w="med" len="med"/>
                      <a:tailEnd type="none" w="med" len="med"/>
                    </a:lnB>
                    <a:solidFill>
                      <a:srgbClr val="000000"/>
                    </a:solidFill>
                  </a:tcPr>
                </a:tc>
                <a:extLst>
                  <a:ext uri="{0D108BD9-81ED-4DB2-BD59-A6C34878D82A}">
                    <a16:rowId xmlns:a16="http://schemas.microsoft.com/office/drawing/2014/main" val="574579851"/>
                  </a:ext>
                </a:extLst>
              </a:tr>
              <a:tr h="190500">
                <a:tc>
                  <a:txBody>
                    <a:bodyPr/>
                    <a:lstStyle/>
                    <a:p>
                      <a:pPr algn="l" rtl="0" fontAlgn="base"/>
                      <a:r>
                        <a:rPr lang="en-CA" sz="1200" b="0" i="0">
                          <a:effectLst/>
                          <a:latin typeface="WordVisi_MSFontService"/>
                        </a:rPr>
                        <a:t>Complaints</a:t>
                      </a:r>
                      <a:r>
                        <a:rPr lang="en-CA" sz="1200" b="0" i="0">
                          <a:effectLst/>
                          <a:latin typeface="Cambria" panose="02040503050406030204" pitchFamily="18" charset="0"/>
                        </a:rPr>
                        <a:t> </a:t>
                      </a:r>
                      <a:endParaRPr lang="en-CA" b="0" i="0">
                        <a:effectLst/>
                      </a:endParaRPr>
                    </a:p>
                  </a:txBody>
                  <a:tcPr anchor="ctr">
                    <a:lnL w="9525" cap="flat" cmpd="sng" algn="ctr">
                      <a:solidFill>
                        <a:srgbClr val="A00F74"/>
                      </a:solidFill>
                      <a:prstDash val="solid"/>
                      <a:round/>
                      <a:headEnd type="none" w="med" len="med"/>
                      <a:tailEnd type="none" w="med" len="med"/>
                    </a:lnL>
                    <a:lnR w="9525" cap="flat" cmpd="sng" algn="ctr">
                      <a:solidFill>
                        <a:srgbClr val="A00F74"/>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rgbClr val="A00F74"/>
                      </a:solidFill>
                      <a:prstDash val="solid"/>
                      <a:round/>
                      <a:headEnd type="none" w="med" len="med"/>
                      <a:tailEnd type="none" w="med" len="med"/>
                    </a:lnB>
                  </a:tcPr>
                </a:tc>
                <a:tc>
                  <a:txBody>
                    <a:bodyPr/>
                    <a:lstStyle/>
                    <a:p>
                      <a:pPr algn="ctr" rtl="0" fontAlgn="base"/>
                      <a:r>
                        <a:rPr lang="en-CA" sz="1200" b="0" i="0">
                          <a:effectLst/>
                          <a:latin typeface="WordVisi_MSFontService"/>
                        </a:rPr>
                        <a:t>188</a:t>
                      </a:r>
                      <a:r>
                        <a:rPr lang="en-CA" sz="1200" b="0" i="0">
                          <a:effectLst/>
                          <a:latin typeface="Cambria" panose="02040503050406030204" pitchFamily="18" charset="0"/>
                        </a:rPr>
                        <a:t> </a:t>
                      </a:r>
                      <a:endParaRPr lang="en-CA" b="0" i="0">
                        <a:effectLst/>
                      </a:endParaRPr>
                    </a:p>
                  </a:txBody>
                  <a:tcPr anchor="ctr">
                    <a:lnL w="9525" cap="flat" cmpd="sng" algn="ctr">
                      <a:solidFill>
                        <a:srgbClr val="A00F74"/>
                      </a:solidFill>
                      <a:prstDash val="solid"/>
                      <a:round/>
                      <a:headEnd type="none" w="med" len="med"/>
                      <a:tailEnd type="none" w="med" len="med"/>
                    </a:lnL>
                    <a:lnR w="9525" cap="flat" cmpd="sng" algn="ctr">
                      <a:solidFill>
                        <a:srgbClr val="400374"/>
                      </a:solidFill>
                      <a:prstDash val="solid"/>
                      <a:round/>
                      <a:headEnd type="none" w="med" len="med"/>
                      <a:tailEnd type="none" w="med" len="med"/>
                    </a:lnR>
                    <a:lnT w="9525" cap="flat" cmpd="sng" algn="ctr">
                      <a:solidFill>
                        <a:srgbClr val="F00174"/>
                      </a:solidFill>
                      <a:prstDash val="solid"/>
                      <a:round/>
                      <a:headEnd type="none" w="med" len="med"/>
                      <a:tailEnd type="none" w="med" len="med"/>
                    </a:lnT>
                    <a:lnB w="9525" cap="flat" cmpd="sng" algn="ctr">
                      <a:solidFill>
                        <a:srgbClr val="400374"/>
                      </a:solidFill>
                      <a:prstDash val="solid"/>
                      <a:round/>
                      <a:headEnd type="none" w="med" len="med"/>
                      <a:tailEnd type="none" w="med" len="med"/>
                    </a:lnB>
                  </a:tcPr>
                </a:tc>
                <a:tc>
                  <a:txBody>
                    <a:bodyPr/>
                    <a:lstStyle/>
                    <a:p>
                      <a:pPr algn="ctr" rtl="0" fontAlgn="base"/>
                      <a:r>
                        <a:rPr lang="en-CA" sz="1200" b="0" i="0">
                          <a:effectLst/>
                          <a:latin typeface="WordVisi_MSFontService"/>
                        </a:rPr>
                        <a:t>48 %</a:t>
                      </a:r>
                      <a:r>
                        <a:rPr lang="en-CA" sz="1200" b="0" i="0">
                          <a:effectLst/>
                          <a:latin typeface="Cambria" panose="02040503050406030204" pitchFamily="18" charset="0"/>
                        </a:rPr>
                        <a:t> </a:t>
                      </a:r>
                      <a:endParaRPr lang="en-CA" b="0" i="0">
                        <a:effectLst/>
                      </a:endParaRPr>
                    </a:p>
                  </a:txBody>
                  <a:tcPr anchor="ctr">
                    <a:lnL w="9525" cap="flat" cmpd="sng" algn="ctr">
                      <a:solidFill>
                        <a:srgbClr val="400374"/>
                      </a:solidFill>
                      <a:prstDash val="solid"/>
                      <a:round/>
                      <a:headEnd type="none" w="med" len="med"/>
                      <a:tailEnd type="none" w="med" len="med"/>
                    </a:lnL>
                    <a:lnR w="9525" cap="flat" cmpd="sng" algn="ctr">
                      <a:solidFill>
                        <a:srgbClr val="F0987A"/>
                      </a:solidFill>
                      <a:prstDash val="solid"/>
                      <a:round/>
                      <a:headEnd type="none" w="med" len="med"/>
                      <a:tailEnd type="none" w="med" len="med"/>
                    </a:lnR>
                    <a:lnT w="9525" cap="flat" cmpd="sng" algn="ctr">
                      <a:solidFill>
                        <a:srgbClr val="F01674"/>
                      </a:solidFill>
                      <a:prstDash val="solid"/>
                      <a:round/>
                      <a:headEnd type="none" w="med" len="med"/>
                      <a:tailEnd type="none" w="med" len="med"/>
                    </a:lnT>
                    <a:lnB w="9525" cap="flat" cmpd="sng" algn="ctr">
                      <a:solidFill>
                        <a:srgbClr val="F0987A"/>
                      </a:solidFill>
                      <a:prstDash val="solid"/>
                      <a:round/>
                      <a:headEnd type="none" w="med" len="med"/>
                      <a:tailEnd type="none" w="med" len="med"/>
                    </a:lnB>
                  </a:tcPr>
                </a:tc>
                <a:extLst>
                  <a:ext uri="{0D108BD9-81ED-4DB2-BD59-A6C34878D82A}">
                    <a16:rowId xmlns:a16="http://schemas.microsoft.com/office/drawing/2014/main" val="835360272"/>
                  </a:ext>
                </a:extLst>
              </a:tr>
              <a:tr h="190500">
                <a:tc>
                  <a:txBody>
                    <a:bodyPr/>
                    <a:lstStyle/>
                    <a:p>
                      <a:pPr algn="l" rtl="0" fontAlgn="base"/>
                      <a:r>
                        <a:rPr lang="en-CA" sz="1200" b="0" i="0" dirty="0">
                          <a:effectLst/>
                          <a:latin typeface="WordVisi_MSFontService"/>
                        </a:rPr>
                        <a:t>Requests for assistance</a:t>
                      </a:r>
                      <a:r>
                        <a:rPr lang="en-CA" sz="1200" b="0" i="0" dirty="0">
                          <a:effectLst/>
                          <a:latin typeface="Cambria" panose="02040503050406030204" pitchFamily="18" charset="0"/>
                        </a:rPr>
                        <a:t> </a:t>
                      </a:r>
                      <a:endParaRPr lang="en-CA" b="0" i="0" dirty="0">
                        <a:effectLst/>
                      </a:endParaRPr>
                    </a:p>
                  </a:txBody>
                  <a:tcPr anchor="ctr">
                    <a:lnL w="9525" cap="flat" cmpd="sng" algn="ctr">
                      <a:solidFill>
                        <a:srgbClr val="C02074"/>
                      </a:solidFill>
                      <a:prstDash val="solid"/>
                      <a:round/>
                      <a:headEnd type="none" w="med" len="med"/>
                      <a:tailEnd type="none" w="med" len="med"/>
                    </a:lnL>
                    <a:lnR w="9525" cap="flat" cmpd="sng" algn="ctr">
                      <a:solidFill>
                        <a:srgbClr val="C02074"/>
                      </a:solidFill>
                      <a:prstDash val="solid"/>
                      <a:round/>
                      <a:headEnd type="none" w="med" len="med"/>
                      <a:tailEnd type="none" w="med" len="med"/>
                    </a:lnR>
                    <a:lnT w="9525" cap="flat" cmpd="sng" algn="ctr">
                      <a:solidFill>
                        <a:srgbClr val="A00F74"/>
                      </a:solidFill>
                      <a:prstDash val="solid"/>
                      <a:round/>
                      <a:headEnd type="none" w="med" len="med"/>
                      <a:tailEnd type="none" w="med" len="med"/>
                    </a:lnT>
                    <a:lnB w="9525" cap="flat" cmpd="sng" algn="ctr">
                      <a:solidFill>
                        <a:srgbClr val="C02074"/>
                      </a:solidFill>
                      <a:prstDash val="solid"/>
                      <a:round/>
                      <a:headEnd type="none" w="med" len="med"/>
                      <a:tailEnd type="none" w="med" len="med"/>
                    </a:lnB>
                    <a:solidFill>
                      <a:srgbClr val="D9D9D9"/>
                    </a:solidFill>
                  </a:tcPr>
                </a:tc>
                <a:tc>
                  <a:txBody>
                    <a:bodyPr/>
                    <a:lstStyle/>
                    <a:p>
                      <a:pPr algn="ctr" rtl="0" fontAlgn="base"/>
                      <a:r>
                        <a:rPr lang="en-CA" sz="1200" b="0" i="0">
                          <a:effectLst/>
                          <a:latin typeface="WordVisi_MSFontService"/>
                        </a:rPr>
                        <a:t>180</a:t>
                      </a:r>
                      <a:r>
                        <a:rPr lang="en-CA" sz="1200" b="0" i="0">
                          <a:effectLst/>
                          <a:latin typeface="Cambria" panose="02040503050406030204" pitchFamily="18" charset="0"/>
                        </a:rPr>
                        <a:t> </a:t>
                      </a:r>
                      <a:endParaRPr lang="en-CA" b="0" i="0">
                        <a:effectLst/>
                      </a:endParaRPr>
                    </a:p>
                  </a:txBody>
                  <a:tcPr anchor="ctr">
                    <a:lnL w="9525" cap="flat" cmpd="sng" algn="ctr">
                      <a:solidFill>
                        <a:srgbClr val="C02074"/>
                      </a:solidFill>
                      <a:prstDash val="solid"/>
                      <a:round/>
                      <a:headEnd type="none" w="med" len="med"/>
                      <a:tailEnd type="none" w="med" len="med"/>
                    </a:lnL>
                    <a:lnR w="9525" cap="flat" cmpd="sng" algn="ctr">
                      <a:solidFill>
                        <a:srgbClr val="30C27B"/>
                      </a:solidFill>
                      <a:prstDash val="solid"/>
                      <a:round/>
                      <a:headEnd type="none" w="med" len="med"/>
                      <a:tailEnd type="none" w="med" len="med"/>
                    </a:lnR>
                    <a:lnT w="9525" cap="flat" cmpd="sng" algn="ctr">
                      <a:solidFill>
                        <a:srgbClr val="400374"/>
                      </a:solidFill>
                      <a:prstDash val="solid"/>
                      <a:round/>
                      <a:headEnd type="none" w="med" len="med"/>
                      <a:tailEnd type="none" w="med" len="med"/>
                    </a:lnT>
                    <a:lnB w="9525" cap="flat" cmpd="sng" algn="ctr">
                      <a:solidFill>
                        <a:srgbClr val="30C27B"/>
                      </a:solidFill>
                      <a:prstDash val="solid"/>
                      <a:round/>
                      <a:headEnd type="none" w="med" len="med"/>
                      <a:tailEnd type="none" w="med" len="med"/>
                    </a:lnB>
                    <a:solidFill>
                      <a:srgbClr val="D9D9D9"/>
                    </a:solidFill>
                  </a:tcPr>
                </a:tc>
                <a:tc>
                  <a:txBody>
                    <a:bodyPr/>
                    <a:lstStyle/>
                    <a:p>
                      <a:pPr algn="ctr" rtl="0" fontAlgn="base"/>
                      <a:r>
                        <a:rPr lang="en-CA" sz="1200" b="0" i="0">
                          <a:effectLst/>
                          <a:latin typeface="WordVisi_MSFontService"/>
                        </a:rPr>
                        <a:t>46 %</a:t>
                      </a:r>
                      <a:r>
                        <a:rPr lang="en-CA" sz="1200" b="0" i="0">
                          <a:effectLst/>
                          <a:latin typeface="Cambria" panose="02040503050406030204" pitchFamily="18" charset="0"/>
                        </a:rPr>
                        <a:t> </a:t>
                      </a:r>
                      <a:endParaRPr lang="en-CA" b="0" i="0">
                        <a:effectLst/>
                      </a:endParaRPr>
                    </a:p>
                  </a:txBody>
                  <a:tcPr anchor="ctr">
                    <a:lnL w="9525" cap="flat" cmpd="sng" algn="ctr">
                      <a:solidFill>
                        <a:srgbClr val="30C27B"/>
                      </a:solidFill>
                      <a:prstDash val="solid"/>
                      <a:round/>
                      <a:headEnd type="none" w="med" len="med"/>
                      <a:tailEnd type="none" w="med" len="med"/>
                    </a:lnL>
                    <a:lnR w="9525" cap="flat" cmpd="sng" algn="ctr">
                      <a:solidFill>
                        <a:srgbClr val="A08074"/>
                      </a:solidFill>
                      <a:prstDash val="solid"/>
                      <a:round/>
                      <a:headEnd type="none" w="med" len="med"/>
                      <a:tailEnd type="none" w="med" len="med"/>
                    </a:lnR>
                    <a:lnT w="9525" cap="flat" cmpd="sng" algn="ctr">
                      <a:solidFill>
                        <a:srgbClr val="F0987A"/>
                      </a:solidFill>
                      <a:prstDash val="solid"/>
                      <a:round/>
                      <a:headEnd type="none" w="med" len="med"/>
                      <a:tailEnd type="none" w="med" len="med"/>
                    </a:lnT>
                    <a:lnB w="9525" cap="flat" cmpd="sng" algn="ctr">
                      <a:solidFill>
                        <a:srgbClr val="A08074"/>
                      </a:solidFill>
                      <a:prstDash val="solid"/>
                      <a:round/>
                      <a:headEnd type="none" w="med" len="med"/>
                      <a:tailEnd type="none" w="med" len="med"/>
                    </a:lnB>
                    <a:solidFill>
                      <a:srgbClr val="D9D9D9"/>
                    </a:solidFill>
                  </a:tcPr>
                </a:tc>
                <a:extLst>
                  <a:ext uri="{0D108BD9-81ED-4DB2-BD59-A6C34878D82A}">
                    <a16:rowId xmlns:a16="http://schemas.microsoft.com/office/drawing/2014/main" val="2170322035"/>
                  </a:ext>
                </a:extLst>
              </a:tr>
              <a:tr h="190500">
                <a:tc>
                  <a:txBody>
                    <a:bodyPr/>
                    <a:lstStyle/>
                    <a:p>
                      <a:pPr algn="l" rtl="0" fontAlgn="base"/>
                      <a:r>
                        <a:rPr lang="en-CA" sz="1200" b="0" i="0">
                          <a:effectLst/>
                          <a:latin typeface="WordVisi_MSFontService"/>
                        </a:rPr>
                        <a:t>Messages of gratitude</a:t>
                      </a:r>
                      <a:r>
                        <a:rPr lang="en-CA" sz="1200" b="0" i="0">
                          <a:effectLst/>
                          <a:latin typeface="Cambria" panose="02040503050406030204" pitchFamily="18" charset="0"/>
                        </a:rPr>
                        <a:t> </a:t>
                      </a:r>
                      <a:endParaRPr lang="en-CA" b="0" i="0">
                        <a:effectLst/>
                      </a:endParaRPr>
                    </a:p>
                  </a:txBody>
                  <a:tcPr anchor="ctr">
                    <a:lnL w="9525" cap="flat" cmpd="sng" algn="ctr">
                      <a:solidFill>
                        <a:srgbClr val="609E74"/>
                      </a:solidFill>
                      <a:prstDash val="solid"/>
                      <a:round/>
                      <a:headEnd type="none" w="med" len="med"/>
                      <a:tailEnd type="none" w="med" len="med"/>
                    </a:lnL>
                    <a:lnR w="9525" cap="flat" cmpd="sng" algn="ctr">
                      <a:solidFill>
                        <a:srgbClr val="609E74"/>
                      </a:solidFill>
                      <a:prstDash val="solid"/>
                      <a:round/>
                      <a:headEnd type="none" w="med" len="med"/>
                      <a:tailEnd type="none" w="med" len="med"/>
                    </a:lnR>
                    <a:lnT w="9525" cap="flat" cmpd="sng" algn="ctr">
                      <a:solidFill>
                        <a:srgbClr val="C02074"/>
                      </a:solidFill>
                      <a:prstDash val="solid"/>
                      <a:round/>
                      <a:headEnd type="none" w="med" len="med"/>
                      <a:tailEnd type="none" w="med" len="med"/>
                    </a:lnT>
                    <a:lnB w="9525" cap="flat" cmpd="sng" algn="ctr">
                      <a:solidFill>
                        <a:srgbClr val="609E74"/>
                      </a:solidFill>
                      <a:prstDash val="solid"/>
                      <a:round/>
                      <a:headEnd type="none" w="med" len="med"/>
                      <a:tailEnd type="none" w="med" len="med"/>
                    </a:lnB>
                  </a:tcPr>
                </a:tc>
                <a:tc>
                  <a:txBody>
                    <a:bodyPr/>
                    <a:lstStyle/>
                    <a:p>
                      <a:pPr algn="ctr" rtl="0" fontAlgn="base"/>
                      <a:r>
                        <a:rPr lang="en-CA" sz="1200" b="0" i="0">
                          <a:effectLst/>
                          <a:latin typeface="WordVisi_MSFontService"/>
                        </a:rPr>
                        <a:t>16</a:t>
                      </a:r>
                      <a:r>
                        <a:rPr lang="en-CA" sz="1200" b="0" i="0">
                          <a:effectLst/>
                          <a:latin typeface="Cambria" panose="02040503050406030204" pitchFamily="18" charset="0"/>
                        </a:rPr>
                        <a:t> </a:t>
                      </a:r>
                      <a:endParaRPr lang="en-CA" b="0" i="0">
                        <a:effectLst/>
                      </a:endParaRPr>
                    </a:p>
                  </a:txBody>
                  <a:tcPr anchor="ctr">
                    <a:lnL w="9525" cap="flat" cmpd="sng" algn="ctr">
                      <a:solidFill>
                        <a:srgbClr val="609E74"/>
                      </a:solidFill>
                      <a:prstDash val="solid"/>
                      <a:round/>
                      <a:headEnd type="none" w="med" len="med"/>
                      <a:tailEnd type="none" w="med" len="med"/>
                    </a:lnL>
                    <a:lnR w="9525" cap="flat" cmpd="sng" algn="ctr">
                      <a:solidFill>
                        <a:srgbClr val="400F75"/>
                      </a:solidFill>
                      <a:prstDash val="solid"/>
                      <a:round/>
                      <a:headEnd type="none" w="med" len="med"/>
                      <a:tailEnd type="none" w="med" len="med"/>
                    </a:lnR>
                    <a:lnT w="9525" cap="flat" cmpd="sng" algn="ctr">
                      <a:solidFill>
                        <a:srgbClr val="30C27B"/>
                      </a:solidFill>
                      <a:prstDash val="solid"/>
                      <a:round/>
                      <a:headEnd type="none" w="med" len="med"/>
                      <a:tailEnd type="none" w="med" len="med"/>
                    </a:lnT>
                    <a:lnB w="9525" cap="flat" cmpd="sng" algn="ctr">
                      <a:solidFill>
                        <a:srgbClr val="400F75"/>
                      </a:solidFill>
                      <a:prstDash val="solid"/>
                      <a:round/>
                      <a:headEnd type="none" w="med" len="med"/>
                      <a:tailEnd type="none" w="med" len="med"/>
                    </a:lnB>
                  </a:tcPr>
                </a:tc>
                <a:tc>
                  <a:txBody>
                    <a:bodyPr/>
                    <a:lstStyle/>
                    <a:p>
                      <a:pPr algn="ctr" rtl="0" fontAlgn="base"/>
                      <a:r>
                        <a:rPr lang="en-CA" sz="1200" b="0" i="0">
                          <a:effectLst/>
                          <a:latin typeface="WordVisi_MSFontService"/>
                        </a:rPr>
                        <a:t>4 %</a:t>
                      </a:r>
                      <a:r>
                        <a:rPr lang="en-CA" sz="1200" b="0" i="0">
                          <a:effectLst/>
                          <a:latin typeface="Cambria" panose="02040503050406030204" pitchFamily="18" charset="0"/>
                        </a:rPr>
                        <a:t> </a:t>
                      </a:r>
                      <a:endParaRPr lang="en-CA" b="0" i="0">
                        <a:effectLst/>
                      </a:endParaRPr>
                    </a:p>
                  </a:txBody>
                  <a:tcPr anchor="ctr">
                    <a:lnL w="9525" cap="flat" cmpd="sng" algn="ctr">
                      <a:solidFill>
                        <a:srgbClr val="400F75"/>
                      </a:solidFill>
                      <a:prstDash val="solid"/>
                      <a:round/>
                      <a:headEnd type="none" w="med" len="med"/>
                      <a:tailEnd type="none" w="med" len="med"/>
                    </a:lnL>
                    <a:lnR w="9525" cap="flat" cmpd="sng" algn="ctr">
                      <a:solidFill>
                        <a:srgbClr val="50DC74"/>
                      </a:solidFill>
                      <a:prstDash val="solid"/>
                      <a:round/>
                      <a:headEnd type="none" w="med" len="med"/>
                      <a:tailEnd type="none" w="med" len="med"/>
                    </a:lnR>
                    <a:lnT w="9525" cap="flat" cmpd="sng" algn="ctr">
                      <a:solidFill>
                        <a:srgbClr val="A08074"/>
                      </a:solidFill>
                      <a:prstDash val="solid"/>
                      <a:round/>
                      <a:headEnd type="none" w="med" len="med"/>
                      <a:tailEnd type="none" w="med" len="med"/>
                    </a:lnT>
                    <a:lnB w="9525" cap="flat" cmpd="sng" algn="ctr">
                      <a:solidFill>
                        <a:srgbClr val="50DC74"/>
                      </a:solidFill>
                      <a:prstDash val="solid"/>
                      <a:round/>
                      <a:headEnd type="none" w="med" len="med"/>
                      <a:tailEnd type="none" w="med" len="med"/>
                    </a:lnB>
                  </a:tcPr>
                </a:tc>
                <a:extLst>
                  <a:ext uri="{0D108BD9-81ED-4DB2-BD59-A6C34878D82A}">
                    <a16:rowId xmlns:a16="http://schemas.microsoft.com/office/drawing/2014/main" val="1004463091"/>
                  </a:ext>
                </a:extLst>
              </a:tr>
              <a:tr h="190500">
                <a:tc>
                  <a:txBody>
                    <a:bodyPr/>
                    <a:lstStyle/>
                    <a:p>
                      <a:pPr algn="l" rtl="0" fontAlgn="base"/>
                      <a:r>
                        <a:rPr lang="en-CA" sz="1200" b="0" i="0">
                          <a:effectLst/>
                          <a:latin typeface="WordVisi_MSFontService"/>
                        </a:rPr>
                        <a:t>Other communications </a:t>
                      </a:r>
                      <a:r>
                        <a:rPr lang="en-CA" sz="1200" b="0" i="0">
                          <a:effectLst/>
                          <a:latin typeface="Cambria" panose="02040503050406030204" pitchFamily="18" charset="0"/>
                        </a:rPr>
                        <a:t> </a:t>
                      </a:r>
                      <a:endParaRPr lang="en-CA" b="0" i="0">
                        <a:effectLst/>
                      </a:endParaRPr>
                    </a:p>
                  </a:txBody>
                  <a:tcPr anchor="ctr">
                    <a:lnL w="9525" cap="flat" cmpd="sng" algn="ctr">
                      <a:solidFill>
                        <a:srgbClr val="50BC75"/>
                      </a:solidFill>
                      <a:prstDash val="solid"/>
                      <a:round/>
                      <a:headEnd type="none" w="med" len="med"/>
                      <a:tailEnd type="none" w="med" len="med"/>
                    </a:lnL>
                    <a:lnR w="9525" cap="flat" cmpd="sng" algn="ctr">
                      <a:solidFill>
                        <a:srgbClr val="50BC75"/>
                      </a:solidFill>
                      <a:prstDash val="solid"/>
                      <a:round/>
                      <a:headEnd type="none" w="med" len="med"/>
                      <a:tailEnd type="none" w="med" len="med"/>
                    </a:lnR>
                    <a:lnT w="9525" cap="flat" cmpd="sng" algn="ctr">
                      <a:solidFill>
                        <a:srgbClr val="609E74"/>
                      </a:solidFill>
                      <a:prstDash val="solid"/>
                      <a:round/>
                      <a:headEnd type="none" w="med" len="med"/>
                      <a:tailEnd type="none" w="med" len="med"/>
                    </a:lnT>
                    <a:lnB w="9525" cap="flat" cmpd="sng" algn="ctr">
                      <a:solidFill>
                        <a:srgbClr val="50BC75"/>
                      </a:solidFill>
                      <a:prstDash val="solid"/>
                      <a:round/>
                      <a:headEnd type="none" w="med" len="med"/>
                      <a:tailEnd type="none" w="med" len="med"/>
                    </a:lnB>
                    <a:solidFill>
                      <a:srgbClr val="D9D9D9"/>
                    </a:solidFill>
                  </a:tcPr>
                </a:tc>
                <a:tc>
                  <a:txBody>
                    <a:bodyPr/>
                    <a:lstStyle/>
                    <a:p>
                      <a:pPr algn="ctr" rtl="0" fontAlgn="base"/>
                      <a:r>
                        <a:rPr lang="en-CA" sz="1200" b="0" i="0">
                          <a:effectLst/>
                          <a:latin typeface="WordVisi_MSFontService"/>
                        </a:rPr>
                        <a:t>8</a:t>
                      </a:r>
                      <a:r>
                        <a:rPr lang="en-CA" sz="1200" b="0" i="0">
                          <a:effectLst/>
                          <a:latin typeface="Cambria" panose="02040503050406030204" pitchFamily="18" charset="0"/>
                        </a:rPr>
                        <a:t> </a:t>
                      </a:r>
                      <a:endParaRPr lang="en-CA" b="0" i="0">
                        <a:effectLst/>
                      </a:endParaRPr>
                    </a:p>
                  </a:txBody>
                  <a:tcPr anchor="ctr">
                    <a:lnL w="9525" cap="flat" cmpd="sng" algn="ctr">
                      <a:solidFill>
                        <a:srgbClr val="50BC75"/>
                      </a:solidFill>
                      <a:prstDash val="solid"/>
                      <a:round/>
                      <a:headEnd type="none" w="med" len="med"/>
                      <a:tailEnd type="none" w="med" len="med"/>
                    </a:lnL>
                    <a:lnR w="9525" cap="flat" cmpd="sng" algn="ctr">
                      <a:solidFill>
                        <a:srgbClr val="30AC75"/>
                      </a:solidFill>
                      <a:prstDash val="solid"/>
                      <a:round/>
                      <a:headEnd type="none" w="med" len="med"/>
                      <a:tailEnd type="none" w="med" len="med"/>
                    </a:lnR>
                    <a:lnT w="9525" cap="flat" cmpd="sng" algn="ctr">
                      <a:solidFill>
                        <a:srgbClr val="400F75"/>
                      </a:solidFill>
                      <a:prstDash val="solid"/>
                      <a:round/>
                      <a:headEnd type="none" w="med" len="med"/>
                      <a:tailEnd type="none" w="med" len="med"/>
                    </a:lnT>
                    <a:lnB w="9525" cap="flat" cmpd="sng" algn="ctr">
                      <a:solidFill>
                        <a:srgbClr val="30AC75"/>
                      </a:solidFill>
                      <a:prstDash val="solid"/>
                      <a:round/>
                      <a:headEnd type="none" w="med" len="med"/>
                      <a:tailEnd type="none" w="med" len="med"/>
                    </a:lnB>
                    <a:solidFill>
                      <a:srgbClr val="D9D9D9"/>
                    </a:solidFill>
                  </a:tcPr>
                </a:tc>
                <a:tc>
                  <a:txBody>
                    <a:bodyPr/>
                    <a:lstStyle/>
                    <a:p>
                      <a:pPr algn="ctr" rtl="0" fontAlgn="base"/>
                      <a:r>
                        <a:rPr lang="en-CA" sz="1200" b="0" i="0">
                          <a:effectLst/>
                          <a:latin typeface="WordVisi_MSFontService"/>
                        </a:rPr>
                        <a:t>2 %</a:t>
                      </a:r>
                      <a:r>
                        <a:rPr lang="en-CA" sz="1200" b="0" i="0">
                          <a:effectLst/>
                          <a:latin typeface="Cambria" panose="02040503050406030204" pitchFamily="18" charset="0"/>
                        </a:rPr>
                        <a:t> </a:t>
                      </a:r>
                      <a:endParaRPr lang="en-CA" b="0" i="0">
                        <a:effectLst/>
                      </a:endParaRPr>
                    </a:p>
                  </a:txBody>
                  <a:tcPr anchor="ctr">
                    <a:lnL w="9525" cap="flat" cmpd="sng" algn="ctr">
                      <a:solidFill>
                        <a:srgbClr val="30AC75"/>
                      </a:solidFill>
                      <a:prstDash val="solid"/>
                      <a:round/>
                      <a:headEnd type="none" w="med" len="med"/>
                      <a:tailEnd type="none" w="med" len="med"/>
                    </a:lnL>
                    <a:lnR w="9525" cap="flat" cmpd="sng" algn="ctr">
                      <a:solidFill>
                        <a:srgbClr val="80C375"/>
                      </a:solidFill>
                      <a:prstDash val="solid"/>
                      <a:round/>
                      <a:headEnd type="none" w="med" len="med"/>
                      <a:tailEnd type="none" w="med" len="med"/>
                    </a:lnR>
                    <a:lnT w="9525" cap="flat" cmpd="sng" algn="ctr">
                      <a:solidFill>
                        <a:srgbClr val="50DC74"/>
                      </a:solidFill>
                      <a:prstDash val="solid"/>
                      <a:round/>
                      <a:headEnd type="none" w="med" len="med"/>
                      <a:tailEnd type="none" w="med" len="med"/>
                    </a:lnT>
                    <a:lnB w="9525" cap="flat" cmpd="sng" algn="ctr">
                      <a:solidFill>
                        <a:srgbClr val="80C375"/>
                      </a:solidFill>
                      <a:prstDash val="solid"/>
                      <a:round/>
                      <a:headEnd type="none" w="med" len="med"/>
                      <a:tailEnd type="none" w="med" len="med"/>
                    </a:lnB>
                    <a:solidFill>
                      <a:srgbClr val="D9D9D9"/>
                    </a:solidFill>
                  </a:tcPr>
                </a:tc>
                <a:extLst>
                  <a:ext uri="{0D108BD9-81ED-4DB2-BD59-A6C34878D82A}">
                    <a16:rowId xmlns:a16="http://schemas.microsoft.com/office/drawing/2014/main" val="1465915248"/>
                  </a:ext>
                </a:extLst>
              </a:tr>
              <a:tr h="190500">
                <a:tc>
                  <a:txBody>
                    <a:bodyPr/>
                    <a:lstStyle/>
                    <a:p>
                      <a:pPr algn="l" rtl="0" fontAlgn="base"/>
                      <a:r>
                        <a:rPr lang="en-CA" sz="1200" b="1" i="1">
                          <a:effectLst/>
                          <a:latin typeface="WordVisi_MSFontService"/>
                        </a:rPr>
                        <a:t>Total</a:t>
                      </a:r>
                      <a:r>
                        <a:rPr lang="en-CA" sz="1200" b="0" i="0">
                          <a:effectLst/>
                          <a:latin typeface="Cambria" panose="02040503050406030204" pitchFamily="18" charset="0"/>
                        </a:rPr>
                        <a:t> </a:t>
                      </a:r>
                      <a:endParaRPr lang="en-CA" b="0" i="0">
                        <a:effectLst/>
                      </a:endParaRPr>
                    </a:p>
                  </a:txBody>
                  <a:tcPr anchor="ctr">
                    <a:lnL w="9525" cap="flat" cmpd="sng" algn="ctr">
                      <a:solidFill>
                        <a:srgbClr val="50C475"/>
                      </a:solidFill>
                      <a:prstDash val="solid"/>
                      <a:round/>
                      <a:headEnd type="none" w="med" len="med"/>
                      <a:tailEnd type="none" w="med" len="med"/>
                    </a:lnL>
                    <a:lnR w="9525" cap="flat" cmpd="sng" algn="ctr">
                      <a:solidFill>
                        <a:srgbClr val="50C475"/>
                      </a:solidFill>
                      <a:prstDash val="solid"/>
                      <a:round/>
                      <a:headEnd type="none" w="med" len="med"/>
                      <a:tailEnd type="none" w="med" len="med"/>
                    </a:lnR>
                    <a:lnT w="9525" cap="flat" cmpd="sng" algn="ctr">
                      <a:solidFill>
                        <a:srgbClr val="50BC75"/>
                      </a:solidFill>
                      <a:prstDash val="solid"/>
                      <a:round/>
                      <a:headEnd type="none" w="med" len="med"/>
                      <a:tailEnd type="none" w="med" len="med"/>
                    </a:lnT>
                    <a:lnB w="9525" cap="flat" cmpd="sng" algn="ctr">
                      <a:solidFill>
                        <a:srgbClr val="50C475"/>
                      </a:solidFill>
                      <a:prstDash val="solid"/>
                      <a:round/>
                      <a:headEnd type="none" w="med" len="med"/>
                      <a:tailEnd type="none" w="med" len="med"/>
                    </a:lnB>
                    <a:solidFill>
                      <a:srgbClr val="BFBFBF"/>
                    </a:solidFill>
                  </a:tcPr>
                </a:tc>
                <a:tc>
                  <a:txBody>
                    <a:bodyPr/>
                    <a:lstStyle/>
                    <a:p>
                      <a:pPr algn="ctr" rtl="0" fontAlgn="base"/>
                      <a:r>
                        <a:rPr lang="en-CA" sz="1200" b="1" i="1">
                          <a:effectLst/>
                          <a:latin typeface="WordVisi_MSFontService"/>
                        </a:rPr>
                        <a:t>392</a:t>
                      </a:r>
                      <a:r>
                        <a:rPr lang="en-CA" sz="1200" b="0" i="0">
                          <a:effectLst/>
                          <a:latin typeface="Cambria" panose="02040503050406030204" pitchFamily="18" charset="0"/>
                        </a:rPr>
                        <a:t> </a:t>
                      </a:r>
                      <a:endParaRPr lang="en-CA" b="0" i="0">
                        <a:effectLst/>
                      </a:endParaRPr>
                    </a:p>
                  </a:txBody>
                  <a:tcPr anchor="ctr">
                    <a:lnL w="9525" cap="flat" cmpd="sng" algn="ctr">
                      <a:solidFill>
                        <a:srgbClr val="50C475"/>
                      </a:solidFill>
                      <a:prstDash val="solid"/>
                      <a:round/>
                      <a:headEnd type="none" w="med" len="med"/>
                      <a:tailEnd type="none" w="med" len="med"/>
                    </a:lnL>
                    <a:lnR w="9525" cap="flat" cmpd="sng" algn="ctr">
                      <a:solidFill>
                        <a:srgbClr val="30AC75"/>
                      </a:solidFill>
                      <a:prstDash val="solid"/>
                      <a:round/>
                      <a:headEnd type="none" w="med" len="med"/>
                      <a:tailEnd type="none" w="med" len="med"/>
                    </a:lnR>
                    <a:lnT w="9525" cap="flat" cmpd="sng" algn="ctr">
                      <a:solidFill>
                        <a:srgbClr val="30AC75"/>
                      </a:solidFill>
                      <a:prstDash val="solid"/>
                      <a:round/>
                      <a:headEnd type="none" w="med" len="med"/>
                      <a:tailEnd type="none" w="med" len="med"/>
                    </a:lnT>
                    <a:lnB w="9525" cap="flat" cmpd="sng" algn="ctr">
                      <a:solidFill>
                        <a:srgbClr val="30AC75"/>
                      </a:solidFill>
                      <a:prstDash val="solid"/>
                      <a:round/>
                      <a:headEnd type="none" w="med" len="med"/>
                      <a:tailEnd type="none" w="med" len="med"/>
                    </a:lnB>
                    <a:solidFill>
                      <a:srgbClr val="BFBFBF"/>
                    </a:solidFill>
                  </a:tcPr>
                </a:tc>
                <a:tc>
                  <a:txBody>
                    <a:bodyPr/>
                    <a:lstStyle/>
                    <a:p>
                      <a:pPr algn="ctr" rtl="0" fontAlgn="base"/>
                      <a:r>
                        <a:rPr lang="en-CA" sz="1200" b="0" i="1" dirty="0">
                          <a:effectLst/>
                          <a:latin typeface="Cambria" panose="02040503050406030204" pitchFamily="18" charset="0"/>
                        </a:rPr>
                        <a:t> </a:t>
                      </a:r>
                      <a:endParaRPr lang="en-CA" sz="1200" b="0" i="1" dirty="0">
                        <a:effectLst/>
                        <a:latin typeface="WordVisi_MSFontService"/>
                      </a:endParaRPr>
                    </a:p>
                  </a:txBody>
                  <a:tcPr anchor="ctr">
                    <a:lnL w="9525" cap="flat" cmpd="sng" algn="ctr">
                      <a:solidFill>
                        <a:srgbClr val="30AC75"/>
                      </a:solidFill>
                      <a:prstDash val="solid"/>
                      <a:round/>
                      <a:headEnd type="none" w="med" len="med"/>
                      <a:tailEnd type="none" w="med" len="med"/>
                    </a:lnL>
                    <a:lnR w="9525" cap="flat" cmpd="sng" algn="ctr">
                      <a:solidFill>
                        <a:srgbClr val="C01F70"/>
                      </a:solidFill>
                      <a:prstDash val="solid"/>
                      <a:round/>
                      <a:headEnd type="none" w="med" len="med"/>
                      <a:tailEnd type="none" w="med" len="med"/>
                    </a:lnR>
                    <a:lnT w="9525" cap="flat" cmpd="sng" algn="ctr">
                      <a:solidFill>
                        <a:srgbClr val="80C375"/>
                      </a:solidFill>
                      <a:prstDash val="solid"/>
                      <a:round/>
                      <a:headEnd type="none" w="med" len="med"/>
                      <a:tailEnd type="none" w="med" len="med"/>
                    </a:lnT>
                    <a:lnB w="9525" cap="flat" cmpd="sng" algn="ctr">
                      <a:solidFill>
                        <a:srgbClr val="C01F70"/>
                      </a:solidFill>
                      <a:prstDash val="solid"/>
                      <a:round/>
                      <a:headEnd type="none" w="med" len="med"/>
                      <a:tailEnd type="none" w="med" len="med"/>
                    </a:lnB>
                    <a:solidFill>
                      <a:srgbClr val="BFBFBF"/>
                    </a:solidFill>
                  </a:tcPr>
                </a:tc>
                <a:extLst>
                  <a:ext uri="{0D108BD9-81ED-4DB2-BD59-A6C34878D82A}">
                    <a16:rowId xmlns:a16="http://schemas.microsoft.com/office/drawing/2014/main" val="3342022881"/>
                  </a:ext>
                </a:extLst>
              </a:tr>
            </a:tbl>
          </a:graphicData>
        </a:graphic>
      </p:graphicFrame>
      <p:sp>
        <p:nvSpPr>
          <p:cNvPr id="5" name="Rectangle 1">
            <a:extLst>
              <a:ext uri="{FF2B5EF4-FFF2-40B4-BE49-F238E27FC236}">
                <a16:creationId xmlns:a16="http://schemas.microsoft.com/office/drawing/2014/main" id="{1967B69E-AD44-246F-7221-AD931E6A58D6}"/>
              </a:ext>
            </a:extLst>
          </p:cNvPr>
          <p:cNvSpPr>
            <a:spLocks noChangeArrowheads="1"/>
          </p:cNvSpPr>
          <p:nvPr/>
        </p:nvSpPr>
        <p:spPr bwMode="auto">
          <a:xfrm>
            <a:off x="-1572602" y="-1149985"/>
            <a:ext cx="9013825"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WordVisiPilcrow_MSFontService"/>
              </a:rPr>
              <a:t> </a:t>
            </a:r>
            <a:endParaRPr kumimoji="0" lang="en-US" altLang="en-US" sz="7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WordVisiPilcrow_MSFontService"/>
              </a:rPr>
              <a:t> </a:t>
            </a:r>
            <a:endParaRPr kumimoji="0" lang="en-US" altLang="en-US" sz="7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6147" name="Picture 3" descr="Image 1377665246, Picture">
            <a:extLst>
              <a:ext uri="{FF2B5EF4-FFF2-40B4-BE49-F238E27FC236}">
                <a16:creationId xmlns:a16="http://schemas.microsoft.com/office/drawing/2014/main" id="{D8362F0F-4A3E-D804-3BB7-787FE76CCD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0052" y="3724736"/>
            <a:ext cx="4514126" cy="1961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52110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8E0FA-2FA1-8D33-4FCB-038A0F1C0816}"/>
              </a:ext>
            </a:extLst>
          </p:cNvPr>
          <p:cNvSpPr>
            <a:spLocks noGrp="1"/>
          </p:cNvSpPr>
          <p:nvPr>
            <p:ph type="title"/>
          </p:nvPr>
        </p:nvSpPr>
        <p:spPr/>
        <p:txBody>
          <a:bodyPr>
            <a:normAutofit/>
          </a:bodyPr>
          <a:lstStyle/>
          <a:p>
            <a:pPr algn="ctr"/>
            <a:r>
              <a:rPr lang="en-US" sz="2400" b="1" i="0" dirty="0">
                <a:solidFill>
                  <a:srgbClr val="000000"/>
                </a:solidFill>
                <a:effectLst/>
                <a:latin typeface="WordVisi_MSFontService"/>
              </a:rPr>
              <a:t>Most Frequent Complaint and Request for Assistance Themes</a:t>
            </a:r>
            <a:r>
              <a:rPr lang="en-US" sz="2400" b="0" i="0" dirty="0">
                <a:solidFill>
                  <a:srgbClr val="000000"/>
                </a:solidFill>
                <a:effectLst/>
                <a:latin typeface="WordVisi_MSFontService"/>
              </a:rPr>
              <a:t> </a:t>
            </a:r>
            <a:r>
              <a:rPr lang="en-US" sz="2400" b="0" i="0" dirty="0">
                <a:solidFill>
                  <a:srgbClr val="000000"/>
                </a:solidFill>
                <a:effectLst/>
                <a:latin typeface="WordVisiPilcrow_MSFontService"/>
              </a:rPr>
              <a:t> </a:t>
            </a:r>
            <a:r>
              <a:rPr lang="en-US" sz="2400" b="0" i="0" dirty="0">
                <a:solidFill>
                  <a:srgbClr val="000000"/>
                </a:solidFill>
                <a:effectLst/>
                <a:latin typeface="WordVisi_MSFontService"/>
              </a:rPr>
              <a:t>  </a:t>
            </a:r>
            <a:r>
              <a:rPr lang="en-US" sz="2400" b="0" i="0" dirty="0">
                <a:solidFill>
                  <a:srgbClr val="000000"/>
                </a:solidFill>
                <a:effectLst/>
                <a:latin typeface="WordVisiPilcrow_MSFontService"/>
              </a:rPr>
              <a:t> </a:t>
            </a:r>
            <a:br>
              <a:rPr lang="en-US" sz="2000" b="0" i="0" dirty="0">
                <a:solidFill>
                  <a:srgbClr val="000000"/>
                </a:solidFill>
                <a:effectLst/>
                <a:latin typeface="Segoe UI" panose="020B0502040204020203" pitchFamily="34" charset="0"/>
              </a:rPr>
            </a:br>
            <a:endParaRPr lang="en-US" sz="2200" dirty="0"/>
          </a:p>
        </p:txBody>
      </p:sp>
      <p:sp>
        <p:nvSpPr>
          <p:cNvPr id="3" name="Content Placeholder 2">
            <a:extLst>
              <a:ext uri="{FF2B5EF4-FFF2-40B4-BE49-F238E27FC236}">
                <a16:creationId xmlns:a16="http://schemas.microsoft.com/office/drawing/2014/main" id="{2E768378-19C3-59AE-1723-3725F0D0ABB9}"/>
              </a:ext>
            </a:extLst>
          </p:cNvPr>
          <p:cNvSpPr>
            <a:spLocks noGrp="1"/>
          </p:cNvSpPr>
          <p:nvPr>
            <p:ph idx="1"/>
          </p:nvPr>
        </p:nvSpPr>
        <p:spPr/>
        <p:txBody>
          <a:bodyPr>
            <a:normAutofit fontScale="70000" lnSpcReduction="20000"/>
          </a:bodyPr>
          <a:lstStyle/>
          <a:p>
            <a:pPr marL="0" indent="0" algn="l" rtl="0" fontAlgn="base">
              <a:buNone/>
            </a:pPr>
            <a:r>
              <a:rPr lang="en-US" sz="2200" b="1" i="1" dirty="0">
                <a:solidFill>
                  <a:srgbClr val="000000"/>
                </a:solidFill>
                <a:effectLst/>
                <a:latin typeface="WordVisi_MSFontService"/>
              </a:rPr>
              <a:t>Scheduling/missed calls</a:t>
            </a:r>
            <a:r>
              <a:rPr lang="en-US" sz="2200" b="0" i="0" dirty="0">
                <a:solidFill>
                  <a:srgbClr val="000000"/>
                </a:solidFill>
                <a:effectLst/>
                <a:latin typeface="WordVisi_MSFontService"/>
              </a:rPr>
              <a:t> </a:t>
            </a:r>
            <a:r>
              <a:rPr lang="en-US" sz="1800" b="0" i="0" dirty="0">
                <a:solidFill>
                  <a:srgbClr val="000000"/>
                </a:solidFill>
                <a:effectLst/>
                <a:latin typeface="WordVisiPilcrow_MSFontService"/>
              </a:rPr>
              <a:t> </a:t>
            </a:r>
            <a:endParaRPr lang="en-US" b="0" i="0" dirty="0">
              <a:solidFill>
                <a:srgbClr val="000000"/>
              </a:solidFill>
              <a:effectLst/>
              <a:latin typeface="Segoe UI" panose="020B0502040204020203" pitchFamily="34" charset="0"/>
            </a:endParaRPr>
          </a:p>
          <a:p>
            <a:pPr algn="l" rtl="0" fontAlgn="base"/>
            <a:r>
              <a:rPr lang="en-US" sz="1800" b="1" i="0" dirty="0">
                <a:solidFill>
                  <a:srgbClr val="000000"/>
                </a:solidFill>
                <a:effectLst/>
                <a:latin typeface="WordVisi_MSFontService"/>
              </a:rPr>
              <a:t> </a:t>
            </a:r>
            <a:r>
              <a:rPr lang="en-US" sz="1800" b="0" i="0" dirty="0">
                <a:solidFill>
                  <a:srgbClr val="000000"/>
                </a:solidFill>
                <a:effectLst/>
                <a:latin typeface="WordVisi_MSFontService"/>
              </a:rPr>
              <a:t>Multiple reports have identified challenges patients encounter when attempting to schedule or reschedule appointments across various departments and diagnostic testing centers. </a:t>
            </a:r>
            <a:r>
              <a:rPr lang="en-US" sz="1800" dirty="0">
                <a:solidFill>
                  <a:srgbClr val="000000"/>
                </a:solidFill>
                <a:latin typeface="WordVisi_MSFontService"/>
              </a:rPr>
              <a:t>M</a:t>
            </a:r>
            <a:r>
              <a:rPr lang="en-US" sz="1800" b="0" i="0" dirty="0">
                <a:solidFill>
                  <a:srgbClr val="000000"/>
                </a:solidFill>
                <a:effectLst/>
                <a:latin typeface="WordVisi_MSFontService"/>
              </a:rPr>
              <a:t>issed calls from clinics contributes to patient frustration and results in delays in accessing essential services. Patients report prolonged wait times for appointments, sometimes stretching into weeks or even months. </a:t>
            </a:r>
          </a:p>
          <a:p>
            <a:pPr marL="0" indent="0" algn="l" rtl="0" fontAlgn="base">
              <a:buNone/>
            </a:pPr>
            <a:r>
              <a:rPr lang="en-US" sz="2200" b="1" i="1" dirty="0">
                <a:solidFill>
                  <a:srgbClr val="000000"/>
                </a:solidFill>
                <a:effectLst/>
                <a:latin typeface="WordVisi_MSFontService"/>
              </a:rPr>
              <a:t>Medical Imaging Services</a:t>
            </a:r>
            <a:r>
              <a:rPr lang="en-US" sz="2200" b="0" i="0" dirty="0">
                <a:solidFill>
                  <a:srgbClr val="000000"/>
                </a:solidFill>
                <a:effectLst/>
                <a:latin typeface="WordVisi_MSFontService"/>
              </a:rPr>
              <a:t> </a:t>
            </a:r>
            <a:r>
              <a:rPr lang="en-US" sz="2200" b="0" i="0" dirty="0">
                <a:solidFill>
                  <a:srgbClr val="000000"/>
                </a:solidFill>
                <a:effectLst/>
                <a:latin typeface="WordVisiPilcrow_MSFontService"/>
              </a:rPr>
              <a:t> </a:t>
            </a:r>
            <a:endParaRPr lang="en-US" sz="2200" b="0" i="0" dirty="0">
              <a:solidFill>
                <a:srgbClr val="000000"/>
              </a:solidFill>
              <a:effectLst/>
              <a:latin typeface="Segoe UI" panose="020B0502040204020203" pitchFamily="34" charset="0"/>
            </a:endParaRPr>
          </a:p>
          <a:p>
            <a:pPr algn="l" rtl="0" fontAlgn="base"/>
            <a:r>
              <a:rPr lang="en-US" sz="1800" b="0" i="0" dirty="0">
                <a:solidFill>
                  <a:srgbClr val="000000"/>
                </a:solidFill>
                <a:effectLst/>
                <a:latin typeface="WordVisi_MSFontService"/>
              </a:rPr>
              <a:t>A significant number of complaints and requests for assistance continue to be associated with medical imaging services, particularly related to phone accessibility and appointment scheduling. Patients frequently report being on hold for extended periods; delays in securing imaging appointments. Many seriously ill patients face wait times of several months or longer for necessary tests or reports. </a:t>
            </a:r>
            <a:endParaRPr lang="en-US" b="0" i="0" dirty="0">
              <a:solidFill>
                <a:srgbClr val="000000"/>
              </a:solidFill>
              <a:effectLst/>
              <a:latin typeface="Segoe UI" panose="020B0502040204020203" pitchFamily="34" charset="0"/>
            </a:endParaRPr>
          </a:p>
          <a:p>
            <a:pPr marL="0" indent="0" algn="l" rtl="0" fontAlgn="base">
              <a:buNone/>
            </a:pPr>
            <a:r>
              <a:rPr lang="en-US" sz="1800" b="0" i="0" dirty="0">
                <a:solidFill>
                  <a:srgbClr val="000000"/>
                </a:solidFill>
                <a:effectLst/>
                <a:latin typeface="WordVisi_MSFontService"/>
              </a:rPr>
              <a:t>  </a:t>
            </a:r>
            <a:r>
              <a:rPr lang="en-US" sz="1800" b="0" i="0" dirty="0">
                <a:solidFill>
                  <a:srgbClr val="000000"/>
                </a:solidFill>
                <a:effectLst/>
                <a:latin typeface="WordVisiPilcrow_MSFontService"/>
              </a:rPr>
              <a:t> </a:t>
            </a:r>
            <a:endParaRPr lang="en-US" b="0" i="0" dirty="0">
              <a:solidFill>
                <a:srgbClr val="000000"/>
              </a:solidFill>
              <a:effectLst/>
              <a:latin typeface="Segoe UI" panose="020B0502040204020203" pitchFamily="34" charset="0"/>
            </a:endParaRPr>
          </a:p>
          <a:p>
            <a:pPr marL="0" indent="0" algn="l" rtl="0" fontAlgn="base">
              <a:buNone/>
            </a:pPr>
            <a:r>
              <a:rPr lang="en-US" sz="2200" b="1" i="1" dirty="0">
                <a:solidFill>
                  <a:srgbClr val="000000"/>
                </a:solidFill>
                <a:effectLst/>
                <a:latin typeface="WordVisi_MSFontService"/>
              </a:rPr>
              <a:t>Communication</a:t>
            </a:r>
            <a:r>
              <a:rPr lang="en-US" sz="2200" b="0" i="0" dirty="0">
                <a:solidFill>
                  <a:srgbClr val="000000"/>
                </a:solidFill>
                <a:effectLst/>
                <a:latin typeface="WordVisi_MSFontService"/>
              </a:rPr>
              <a:t> </a:t>
            </a:r>
            <a:r>
              <a:rPr lang="en-US" sz="2200" b="0" i="0" dirty="0">
                <a:solidFill>
                  <a:srgbClr val="000000"/>
                </a:solidFill>
                <a:effectLst/>
                <a:latin typeface="WordVisiPilcrow_MSFontService"/>
              </a:rPr>
              <a:t> </a:t>
            </a:r>
            <a:endParaRPr lang="en-US" sz="2200" b="0" i="0" dirty="0">
              <a:solidFill>
                <a:srgbClr val="000000"/>
              </a:solidFill>
              <a:effectLst/>
              <a:latin typeface="Segoe UI" panose="020B0502040204020203" pitchFamily="34" charset="0"/>
            </a:endParaRPr>
          </a:p>
          <a:p>
            <a:pPr algn="l" rtl="0" fontAlgn="base"/>
            <a:r>
              <a:rPr lang="en-US" sz="1800" b="0" i="0" dirty="0">
                <a:solidFill>
                  <a:srgbClr val="000000"/>
                </a:solidFill>
                <a:effectLst/>
                <a:latin typeface="WordVisi_MSFontService"/>
              </a:rPr>
              <a:t>Patients have voiced persistent concerns about inadequate communication from medical staff. These issues center around insufficient information regarding care plans, test results, and follow-up appointments, leaving many patients feeling uninformed and uncertain about their medical condition and next steps in their treatment journey. </a:t>
            </a:r>
            <a:r>
              <a:rPr lang="en-US" sz="1800" dirty="0">
                <a:solidFill>
                  <a:srgbClr val="000000"/>
                </a:solidFill>
                <a:latin typeface="WordVisi_MSFontService"/>
              </a:rPr>
              <a:t>C</a:t>
            </a:r>
            <a:r>
              <a:rPr lang="en-US" sz="1800" b="0" i="0" dirty="0">
                <a:solidFill>
                  <a:srgbClr val="000000"/>
                </a:solidFill>
                <a:effectLst/>
                <a:latin typeface="WordVisi_MSFontService"/>
              </a:rPr>
              <a:t>omplaints frequently highlight the need for clearer explanations of medical procedures, improved responsiveness to patient questions, and a more compassionate communication style. </a:t>
            </a:r>
            <a:endParaRPr lang="en-US" dirty="0"/>
          </a:p>
        </p:txBody>
      </p:sp>
    </p:spTree>
    <p:extLst>
      <p:ext uri="{BB962C8B-B14F-4D97-AF65-F5344CB8AC3E}">
        <p14:creationId xmlns:p14="http://schemas.microsoft.com/office/powerpoint/2010/main" val="3420992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EA364-248F-F34C-8E47-6B74081269D5}"/>
              </a:ext>
            </a:extLst>
          </p:cNvPr>
          <p:cNvSpPr>
            <a:spLocks noGrp="1"/>
          </p:cNvSpPr>
          <p:nvPr>
            <p:ph type="title"/>
          </p:nvPr>
        </p:nvSpPr>
        <p:spPr>
          <a:xfrm>
            <a:off x="1572602" y="413266"/>
            <a:ext cx="7070884" cy="732628"/>
          </a:xfrm>
        </p:spPr>
        <p:txBody>
          <a:bodyPr>
            <a:normAutofit fontScale="90000"/>
          </a:bodyPr>
          <a:lstStyle/>
          <a:p>
            <a:pPr algn="ctr"/>
            <a:br>
              <a:rPr kumimoji="0" lang="en-US" altLang="en-US" sz="2400" b="1" i="0" strike="noStrike" cap="none" normalizeH="0" baseline="0" dirty="0">
                <a:ln>
                  <a:noFill/>
                </a:ln>
                <a:solidFill>
                  <a:schemeClr val="tx1"/>
                </a:solidFill>
                <a:effectLst/>
                <a:latin typeface="WordVisi_MSFontService"/>
              </a:rPr>
            </a:br>
            <a:r>
              <a:rPr kumimoji="0" lang="en-US" altLang="en-US" sz="2400" b="1" i="0" strike="noStrike" cap="none" normalizeH="0" baseline="0" dirty="0">
                <a:ln>
                  <a:noFill/>
                </a:ln>
                <a:solidFill>
                  <a:schemeClr val="tx1"/>
                </a:solidFill>
                <a:effectLst/>
                <a:latin typeface="WordVisi_MSFontService"/>
              </a:rPr>
              <a:t>Complaints Received in 2024-2025 by Category</a:t>
            </a:r>
            <a:br>
              <a:rPr kumimoji="0" lang="en-US" altLang="en-US" sz="2400" b="1" i="0" strike="noStrike" cap="none" normalizeH="0" baseline="0" dirty="0">
                <a:ln>
                  <a:noFill/>
                </a:ln>
                <a:solidFill>
                  <a:schemeClr val="tx1"/>
                </a:solidFill>
                <a:effectLst/>
                <a:latin typeface="WordVisi_MSFontService"/>
              </a:rPr>
            </a:br>
            <a:br>
              <a:rPr kumimoji="0" lang="en-US" altLang="en-US" sz="800" b="0" i="0" u="none" strike="noStrike" cap="none" normalizeH="0" baseline="0" dirty="0">
                <a:ln>
                  <a:noFill/>
                </a:ln>
                <a:solidFill>
                  <a:schemeClr val="tx1"/>
                </a:solidFill>
                <a:effectLst/>
              </a:rPr>
            </a:br>
            <a:endParaRPr lang="en-US" dirty="0"/>
          </a:p>
        </p:txBody>
      </p:sp>
      <p:sp>
        <p:nvSpPr>
          <p:cNvPr id="5" name="Rectangle 1">
            <a:extLst>
              <a:ext uri="{FF2B5EF4-FFF2-40B4-BE49-F238E27FC236}">
                <a16:creationId xmlns:a16="http://schemas.microsoft.com/office/drawing/2014/main" id="{85F2B3B4-85B6-A5B1-DBDE-523B4470AD3E}"/>
              </a:ext>
            </a:extLst>
          </p:cNvPr>
          <p:cNvSpPr>
            <a:spLocks noChangeArrowheads="1"/>
          </p:cNvSpPr>
          <p:nvPr/>
        </p:nvSpPr>
        <p:spPr bwMode="auto">
          <a:xfrm>
            <a:off x="0" y="43934"/>
            <a:ext cx="35266"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WordVisiPilcrow_MSFontService"/>
              </a:rPr>
              <a:t> </a:t>
            </a:r>
            <a:endParaRPr kumimoji="0" lang="en-US" altLang="en-US" sz="7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WordVisiPilcrow_MSFontService"/>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9" name="Content Placeholder 8">
            <a:extLst>
              <a:ext uri="{FF2B5EF4-FFF2-40B4-BE49-F238E27FC236}">
                <a16:creationId xmlns:a16="http://schemas.microsoft.com/office/drawing/2014/main" id="{933FBED8-9200-2D0A-E610-A0BAE320855E}"/>
              </a:ext>
            </a:extLst>
          </p:cNvPr>
          <p:cNvGraphicFramePr>
            <a:graphicFrameLocks noGrp="1"/>
          </p:cNvGraphicFramePr>
          <p:nvPr>
            <p:ph idx="1"/>
          </p:nvPr>
        </p:nvGraphicFramePr>
        <p:xfrm>
          <a:off x="2095018" y="2945082"/>
          <a:ext cx="5623943" cy="2624446"/>
        </p:xfrm>
        <a:graphic>
          <a:graphicData uri="http://schemas.openxmlformats.org/drawingml/2006/table">
            <a:tbl>
              <a:tblPr/>
              <a:tblGrid>
                <a:gridCol w="3053985">
                  <a:extLst>
                    <a:ext uri="{9D8B030D-6E8A-4147-A177-3AD203B41FA5}">
                      <a16:colId xmlns:a16="http://schemas.microsoft.com/office/drawing/2014/main" val="2713520451"/>
                    </a:ext>
                  </a:extLst>
                </a:gridCol>
                <a:gridCol w="1394461">
                  <a:extLst>
                    <a:ext uri="{9D8B030D-6E8A-4147-A177-3AD203B41FA5}">
                      <a16:colId xmlns:a16="http://schemas.microsoft.com/office/drawing/2014/main" val="3061998969"/>
                    </a:ext>
                  </a:extLst>
                </a:gridCol>
                <a:gridCol w="1175497">
                  <a:extLst>
                    <a:ext uri="{9D8B030D-6E8A-4147-A177-3AD203B41FA5}">
                      <a16:colId xmlns:a16="http://schemas.microsoft.com/office/drawing/2014/main" val="1778456899"/>
                    </a:ext>
                  </a:extLst>
                </a:gridCol>
              </a:tblGrid>
              <a:tr h="503404">
                <a:tc>
                  <a:txBody>
                    <a:bodyPr/>
                    <a:lstStyle/>
                    <a:p>
                      <a:pPr algn="ctr" rtl="0" fontAlgn="base"/>
                      <a:r>
                        <a:rPr lang="en-CA" sz="1200" b="1" i="0" dirty="0">
                          <a:solidFill>
                            <a:srgbClr val="FFFFFF"/>
                          </a:solidFill>
                          <a:effectLst/>
                          <a:latin typeface="WordVisi_MSFontService"/>
                        </a:rPr>
                        <a:t>Category of complaint</a:t>
                      </a:r>
                      <a:r>
                        <a:rPr lang="en-CA" sz="1200" b="0" i="0" dirty="0">
                          <a:solidFill>
                            <a:srgbClr val="FFFFFF"/>
                          </a:solidFill>
                          <a:effectLst/>
                          <a:latin typeface="Cambria" panose="02040503050406030204" pitchFamily="18" charset="0"/>
                        </a:rPr>
                        <a:t> </a:t>
                      </a:r>
                      <a:endParaRPr lang="en-CA" b="0" i="0" dirty="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0000"/>
                    </a:solidFill>
                  </a:tcPr>
                </a:tc>
                <a:tc>
                  <a:txBody>
                    <a:bodyPr/>
                    <a:lstStyle/>
                    <a:p>
                      <a:pPr algn="ctr" rtl="0" fontAlgn="base"/>
                      <a:r>
                        <a:rPr lang="en-CA" sz="1200" b="1" i="0">
                          <a:solidFill>
                            <a:srgbClr val="FFFFFF"/>
                          </a:solidFill>
                          <a:effectLst/>
                          <a:latin typeface="WordVisi_MSFontService"/>
                        </a:rPr>
                        <a:t>Number</a:t>
                      </a:r>
                      <a:r>
                        <a:rPr lang="en-CA" sz="1200" b="0" i="0">
                          <a:solidFill>
                            <a:srgbClr val="FFFFFF"/>
                          </a:solidFill>
                          <a:effectLst/>
                          <a:latin typeface="Cambria" panose="02040503050406030204" pitchFamily="18" charset="0"/>
                        </a:rPr>
                        <a:t> </a:t>
                      </a:r>
                      <a:endParaRPr lang="en-CA" b="0" i="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0000"/>
                    </a:solidFill>
                  </a:tcPr>
                </a:tc>
                <a:tc>
                  <a:txBody>
                    <a:bodyPr/>
                    <a:lstStyle/>
                    <a:p>
                      <a:pPr algn="ctr" rtl="0" fontAlgn="base"/>
                      <a:r>
                        <a:rPr lang="en-CA" sz="1200" b="1" i="0">
                          <a:solidFill>
                            <a:srgbClr val="FFFFFF"/>
                          </a:solidFill>
                          <a:effectLst/>
                          <a:latin typeface="WordVisi_MSFontService"/>
                        </a:rPr>
                        <a:t>Percentage</a:t>
                      </a:r>
                      <a:r>
                        <a:rPr lang="en-CA" sz="1200" b="0" i="0">
                          <a:solidFill>
                            <a:srgbClr val="FFFFFF"/>
                          </a:solidFill>
                          <a:effectLst/>
                          <a:latin typeface="Cambria" panose="02040503050406030204" pitchFamily="18" charset="0"/>
                        </a:rPr>
                        <a:t> </a:t>
                      </a:r>
                      <a:endParaRPr lang="en-CA" b="0" i="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0000"/>
                    </a:solidFill>
                  </a:tcPr>
                </a:tc>
                <a:extLst>
                  <a:ext uri="{0D108BD9-81ED-4DB2-BD59-A6C34878D82A}">
                    <a16:rowId xmlns:a16="http://schemas.microsoft.com/office/drawing/2014/main" val="1356837745"/>
                  </a:ext>
                </a:extLst>
              </a:tr>
              <a:tr h="303006">
                <a:tc>
                  <a:txBody>
                    <a:bodyPr/>
                    <a:lstStyle/>
                    <a:p>
                      <a:pPr algn="l" rtl="0" fontAlgn="base"/>
                      <a:r>
                        <a:rPr lang="en-CA" sz="1200" b="0" i="0">
                          <a:effectLst/>
                          <a:latin typeface="WordVisi_MSFontService"/>
                        </a:rPr>
                        <a:t>Access</a:t>
                      </a:r>
                      <a:r>
                        <a:rPr lang="en-CA" sz="1200" b="0" i="0">
                          <a:effectLst/>
                          <a:latin typeface="Cambria" panose="02040503050406030204" pitchFamily="18" charset="0"/>
                        </a:rPr>
                        <a:t> </a:t>
                      </a:r>
                      <a:endParaRPr lang="en-CA" b="0" i="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200" b="0" i="0">
                          <a:effectLst/>
                          <a:latin typeface="WordVisi_MSFontService"/>
                        </a:rPr>
                        <a:t>68</a:t>
                      </a:r>
                      <a:r>
                        <a:rPr lang="en-CA" sz="1200" b="0" i="0">
                          <a:effectLst/>
                          <a:latin typeface="Cambria" panose="02040503050406030204" pitchFamily="18" charset="0"/>
                        </a:rPr>
                        <a:t> </a:t>
                      </a:r>
                      <a:endParaRPr lang="en-CA" b="0" i="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200" b="0" i="0">
                          <a:effectLst/>
                          <a:latin typeface="WordVisi_MSFontService"/>
                        </a:rPr>
                        <a:t>36 %</a:t>
                      </a:r>
                      <a:r>
                        <a:rPr lang="en-CA" sz="1200" b="0" i="0">
                          <a:effectLst/>
                          <a:latin typeface="Cambria" panose="02040503050406030204" pitchFamily="18" charset="0"/>
                        </a:rPr>
                        <a:t> </a:t>
                      </a:r>
                      <a:endParaRPr lang="en-CA" b="0" i="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017229869"/>
                  </a:ext>
                </a:extLst>
              </a:tr>
              <a:tr h="303006">
                <a:tc>
                  <a:txBody>
                    <a:bodyPr/>
                    <a:lstStyle/>
                    <a:p>
                      <a:pPr algn="l" rtl="0" fontAlgn="base"/>
                      <a:r>
                        <a:rPr lang="en-CA" sz="1200" b="0" i="0" dirty="0">
                          <a:effectLst/>
                          <a:latin typeface="WordVisi_MSFontService"/>
                        </a:rPr>
                        <a:t>Care and Services</a:t>
                      </a:r>
                      <a:r>
                        <a:rPr lang="en-CA" sz="1200" b="0" i="0" dirty="0">
                          <a:effectLst/>
                          <a:latin typeface="Cambria" panose="02040503050406030204" pitchFamily="18" charset="0"/>
                        </a:rPr>
                        <a:t> </a:t>
                      </a:r>
                      <a:endParaRPr lang="en-CA" b="0" i="0" dirty="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CA" sz="1200" b="0" i="0">
                          <a:effectLst/>
                          <a:latin typeface="WordVisi_MSFontService"/>
                        </a:rPr>
                        <a:t>37</a:t>
                      </a:r>
                      <a:r>
                        <a:rPr lang="en-CA" sz="1200" b="0" i="0">
                          <a:effectLst/>
                          <a:latin typeface="Cambria" panose="02040503050406030204" pitchFamily="18" charset="0"/>
                        </a:rPr>
                        <a:t> </a:t>
                      </a:r>
                      <a:endParaRPr lang="en-CA" b="0" i="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CA" sz="1200" b="0" i="0">
                          <a:effectLst/>
                          <a:latin typeface="WordVisi_MSFontService"/>
                        </a:rPr>
                        <a:t>20 %</a:t>
                      </a:r>
                      <a:r>
                        <a:rPr lang="en-CA" sz="1200" b="0" i="0">
                          <a:effectLst/>
                          <a:latin typeface="Cambria" panose="02040503050406030204" pitchFamily="18" charset="0"/>
                        </a:rPr>
                        <a:t> </a:t>
                      </a:r>
                      <a:endParaRPr lang="en-CA" b="0" i="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4080064600"/>
                  </a:ext>
                </a:extLst>
              </a:tr>
              <a:tr h="303006">
                <a:tc>
                  <a:txBody>
                    <a:bodyPr/>
                    <a:lstStyle/>
                    <a:p>
                      <a:pPr algn="l" rtl="0" fontAlgn="base"/>
                      <a:r>
                        <a:rPr lang="en-CA" sz="1200" b="0" i="0" dirty="0">
                          <a:effectLst/>
                          <a:latin typeface="WordVisi_MSFontService"/>
                        </a:rPr>
                        <a:t>Organization</a:t>
                      </a:r>
                      <a:r>
                        <a:rPr lang="en-CA" sz="1200" b="0" i="0" dirty="0">
                          <a:effectLst/>
                          <a:latin typeface="Cambria" panose="02040503050406030204" pitchFamily="18" charset="0"/>
                        </a:rPr>
                        <a:t> </a:t>
                      </a:r>
                      <a:endParaRPr lang="en-CA" b="0" i="0" dirty="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200" b="0" i="0">
                          <a:effectLst/>
                          <a:latin typeface="WordVisi_MSFontService"/>
                        </a:rPr>
                        <a:t>31</a:t>
                      </a:r>
                      <a:r>
                        <a:rPr lang="en-CA" sz="1200" b="0" i="0">
                          <a:effectLst/>
                          <a:latin typeface="Cambria" panose="02040503050406030204" pitchFamily="18" charset="0"/>
                        </a:rPr>
                        <a:t> </a:t>
                      </a:r>
                      <a:endParaRPr lang="en-CA" b="0" i="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200" b="0" i="0">
                          <a:effectLst/>
                          <a:latin typeface="WordVisi_MSFontService"/>
                        </a:rPr>
                        <a:t>16 %</a:t>
                      </a:r>
                      <a:r>
                        <a:rPr lang="en-CA" sz="1200" b="0" i="0">
                          <a:effectLst/>
                          <a:latin typeface="Cambria" panose="02040503050406030204" pitchFamily="18" charset="0"/>
                        </a:rPr>
                        <a:t> </a:t>
                      </a:r>
                      <a:endParaRPr lang="en-CA" b="0" i="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134609635"/>
                  </a:ext>
                </a:extLst>
              </a:tr>
              <a:tr h="303006">
                <a:tc>
                  <a:txBody>
                    <a:bodyPr/>
                    <a:lstStyle/>
                    <a:p>
                      <a:pPr algn="l" rtl="0" fontAlgn="base"/>
                      <a:r>
                        <a:rPr lang="en-CA" sz="1200" b="0" i="0" dirty="0">
                          <a:effectLst/>
                          <a:latin typeface="WordVisi_MSFontService"/>
                        </a:rPr>
                        <a:t>Interpersonal Relations</a:t>
                      </a:r>
                      <a:r>
                        <a:rPr lang="en-CA" sz="1200" b="0" i="0" dirty="0">
                          <a:effectLst/>
                          <a:latin typeface="Cambria" panose="02040503050406030204" pitchFamily="18" charset="0"/>
                        </a:rPr>
                        <a:t> </a:t>
                      </a:r>
                      <a:endParaRPr lang="en-CA" b="0" i="0" dirty="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CA" sz="1200" b="0" i="0">
                          <a:effectLst/>
                          <a:latin typeface="WordVisi_MSFontService"/>
                        </a:rPr>
                        <a:t>20</a:t>
                      </a:r>
                      <a:r>
                        <a:rPr lang="en-CA" sz="1200" b="0" i="0">
                          <a:effectLst/>
                          <a:latin typeface="Cambria" panose="02040503050406030204" pitchFamily="18" charset="0"/>
                        </a:rPr>
                        <a:t> </a:t>
                      </a:r>
                      <a:endParaRPr lang="en-CA" b="0" i="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CA" sz="1200" b="0" i="0">
                          <a:effectLst/>
                          <a:latin typeface="WordVisi_MSFontService"/>
                        </a:rPr>
                        <a:t>11 %</a:t>
                      </a:r>
                      <a:r>
                        <a:rPr lang="en-CA" sz="1200" b="0" i="0">
                          <a:effectLst/>
                          <a:latin typeface="Cambria" panose="02040503050406030204" pitchFamily="18" charset="0"/>
                        </a:rPr>
                        <a:t> </a:t>
                      </a:r>
                      <a:endParaRPr lang="en-CA" b="0" i="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845622460"/>
                  </a:ext>
                </a:extLst>
              </a:tr>
              <a:tr h="303006">
                <a:tc>
                  <a:txBody>
                    <a:bodyPr/>
                    <a:lstStyle/>
                    <a:p>
                      <a:pPr algn="l" rtl="0" fontAlgn="base"/>
                      <a:r>
                        <a:rPr lang="en-CA" sz="1200" b="0" i="0">
                          <a:effectLst/>
                          <a:latin typeface="WordVisi_MSFontService"/>
                        </a:rPr>
                        <a:t>Rights</a:t>
                      </a:r>
                      <a:r>
                        <a:rPr lang="en-CA" sz="1200" b="0" i="0">
                          <a:effectLst/>
                          <a:latin typeface="Cambria" panose="02040503050406030204" pitchFamily="18" charset="0"/>
                        </a:rPr>
                        <a:t> </a:t>
                      </a:r>
                      <a:endParaRPr lang="en-CA" b="0" i="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200" b="0" i="0">
                          <a:effectLst/>
                          <a:latin typeface="WordVisi_MSFontService"/>
                        </a:rPr>
                        <a:t>19</a:t>
                      </a:r>
                      <a:r>
                        <a:rPr lang="en-CA" sz="1200" b="0" i="0">
                          <a:effectLst/>
                          <a:latin typeface="Cambria" panose="02040503050406030204" pitchFamily="18" charset="0"/>
                        </a:rPr>
                        <a:t> </a:t>
                      </a:r>
                      <a:endParaRPr lang="en-CA" b="0" i="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200" b="0" i="0">
                          <a:effectLst/>
                          <a:latin typeface="WordVisi_MSFontService"/>
                        </a:rPr>
                        <a:t>10 %</a:t>
                      </a:r>
                      <a:r>
                        <a:rPr lang="en-CA" sz="1200" b="0" i="0">
                          <a:effectLst/>
                          <a:latin typeface="Cambria" panose="02040503050406030204" pitchFamily="18" charset="0"/>
                        </a:rPr>
                        <a:t> </a:t>
                      </a:r>
                      <a:endParaRPr lang="en-CA" b="0" i="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224713156"/>
                  </a:ext>
                </a:extLst>
              </a:tr>
              <a:tr h="303006">
                <a:tc>
                  <a:txBody>
                    <a:bodyPr/>
                    <a:lstStyle/>
                    <a:p>
                      <a:pPr algn="l" rtl="0" fontAlgn="base"/>
                      <a:r>
                        <a:rPr lang="en-CA" sz="1200" b="0" i="0">
                          <a:effectLst/>
                          <a:latin typeface="WordVisi_MSFontService"/>
                        </a:rPr>
                        <a:t>Finance</a:t>
                      </a:r>
                      <a:r>
                        <a:rPr lang="en-CA" sz="1200" b="0" i="0">
                          <a:effectLst/>
                          <a:latin typeface="Cambria" panose="02040503050406030204" pitchFamily="18" charset="0"/>
                        </a:rPr>
                        <a:t> </a:t>
                      </a:r>
                      <a:endParaRPr lang="en-CA" b="0" i="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CA" sz="1200" b="0" i="0">
                          <a:effectLst/>
                          <a:latin typeface="WordVisi_MSFontService"/>
                        </a:rPr>
                        <a:t>13</a:t>
                      </a:r>
                      <a:r>
                        <a:rPr lang="en-CA" sz="1200" b="0" i="0">
                          <a:effectLst/>
                          <a:latin typeface="Cambria" panose="02040503050406030204" pitchFamily="18" charset="0"/>
                        </a:rPr>
                        <a:t> </a:t>
                      </a:r>
                      <a:endParaRPr lang="en-CA" b="0" i="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CA" sz="1200" b="0" i="0">
                          <a:effectLst/>
                          <a:latin typeface="WordVisi_MSFontService"/>
                        </a:rPr>
                        <a:t>7 %</a:t>
                      </a:r>
                      <a:r>
                        <a:rPr lang="en-CA" sz="1200" b="0" i="0">
                          <a:effectLst/>
                          <a:latin typeface="Cambria" panose="02040503050406030204" pitchFamily="18" charset="0"/>
                        </a:rPr>
                        <a:t> </a:t>
                      </a:r>
                      <a:endParaRPr lang="en-CA" b="0" i="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2850494938"/>
                  </a:ext>
                </a:extLst>
              </a:tr>
              <a:tr h="303006">
                <a:tc>
                  <a:txBody>
                    <a:bodyPr/>
                    <a:lstStyle/>
                    <a:p>
                      <a:pPr algn="l" rtl="0" fontAlgn="base"/>
                      <a:r>
                        <a:rPr lang="en-CA" sz="1200" b="1" i="1">
                          <a:effectLst/>
                          <a:latin typeface="WordVisi_MSFontService"/>
                        </a:rPr>
                        <a:t>Total</a:t>
                      </a:r>
                      <a:r>
                        <a:rPr lang="en-CA" sz="1200" b="0" i="0">
                          <a:effectLst/>
                          <a:latin typeface="Cambria" panose="02040503050406030204" pitchFamily="18" charset="0"/>
                        </a:rPr>
                        <a:t> </a:t>
                      </a:r>
                      <a:endParaRPr lang="en-CA" b="0" i="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BFBFBF"/>
                    </a:solidFill>
                  </a:tcPr>
                </a:tc>
                <a:tc>
                  <a:txBody>
                    <a:bodyPr/>
                    <a:lstStyle/>
                    <a:p>
                      <a:pPr algn="ctr" rtl="0" fontAlgn="base"/>
                      <a:r>
                        <a:rPr lang="en-CA" sz="1200" b="1" i="1">
                          <a:effectLst/>
                          <a:latin typeface="WordVisi_MSFontService"/>
                        </a:rPr>
                        <a:t>188</a:t>
                      </a:r>
                      <a:r>
                        <a:rPr lang="en-CA" sz="1200" b="0" i="0">
                          <a:effectLst/>
                          <a:latin typeface="Cambria" panose="02040503050406030204" pitchFamily="18" charset="0"/>
                        </a:rPr>
                        <a:t> </a:t>
                      </a:r>
                      <a:endParaRPr lang="en-CA" b="0" i="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BFBFBF"/>
                    </a:solidFill>
                  </a:tcPr>
                </a:tc>
                <a:tc>
                  <a:txBody>
                    <a:bodyPr/>
                    <a:lstStyle/>
                    <a:p>
                      <a:pPr algn="ctr" rtl="0" fontAlgn="base"/>
                      <a:r>
                        <a:rPr lang="en-CA" sz="1200" b="0" i="1" dirty="0">
                          <a:effectLst/>
                          <a:latin typeface="Cambria" panose="02040503050406030204" pitchFamily="18" charset="0"/>
                        </a:rPr>
                        <a:t> </a:t>
                      </a:r>
                      <a:endParaRPr lang="en-CA" sz="1200" b="0" i="1" dirty="0">
                        <a:effectLst/>
                        <a:latin typeface="WordVisi_MSFontService"/>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BFBFBF"/>
                    </a:solidFill>
                  </a:tcPr>
                </a:tc>
                <a:extLst>
                  <a:ext uri="{0D108BD9-81ED-4DB2-BD59-A6C34878D82A}">
                    <a16:rowId xmlns:a16="http://schemas.microsoft.com/office/drawing/2014/main" val="2878382140"/>
                  </a:ext>
                </a:extLst>
              </a:tr>
            </a:tbl>
          </a:graphicData>
        </a:graphic>
      </p:graphicFrame>
      <p:sp>
        <p:nvSpPr>
          <p:cNvPr id="10" name="Rectangle 3">
            <a:extLst>
              <a:ext uri="{FF2B5EF4-FFF2-40B4-BE49-F238E27FC236}">
                <a16:creationId xmlns:a16="http://schemas.microsoft.com/office/drawing/2014/main" id="{79E49F5F-C008-10EB-8E96-D9AF792C9605}"/>
              </a:ext>
            </a:extLst>
          </p:cNvPr>
          <p:cNvSpPr>
            <a:spLocks noChangeArrowheads="1"/>
          </p:cNvSpPr>
          <p:nvPr/>
        </p:nvSpPr>
        <p:spPr bwMode="auto">
          <a:xfrm>
            <a:off x="2939969" y="1331199"/>
            <a:ext cx="3345083" cy="135421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tabLst/>
            </a:pPr>
            <a:r>
              <a:rPr kumimoji="0" lang="en-US" altLang="en-US" sz="1400" b="1" i="0" u="sng" strike="noStrike" cap="none" normalizeH="0" baseline="0" dirty="0">
                <a:ln>
                  <a:noFill/>
                </a:ln>
                <a:solidFill>
                  <a:srgbClr val="000000"/>
                </a:solidFill>
                <a:effectLst/>
                <a:latin typeface="WordVisi_MSFontService"/>
              </a:rPr>
              <a:t>The Three Highest Categor</a:t>
            </a:r>
            <a:r>
              <a:rPr lang="en-US" altLang="en-US" sz="1400" b="1" u="sng" dirty="0">
                <a:solidFill>
                  <a:srgbClr val="000000"/>
                </a:solidFill>
                <a:latin typeface="WordVisi_MSFontService"/>
              </a:rPr>
              <a:t>ies</a:t>
            </a:r>
            <a:r>
              <a:rPr kumimoji="0" lang="en-US" altLang="en-US" sz="1400" b="1" i="0" u="sng" strike="noStrike" cap="none" normalizeH="0" baseline="0" dirty="0">
                <a:ln>
                  <a:noFill/>
                </a:ln>
                <a:solidFill>
                  <a:srgbClr val="000000"/>
                </a:solidFill>
                <a:effectLst/>
                <a:latin typeface="WordVisi_MSFontService"/>
              </a:rPr>
              <a:t> of Complaints </a:t>
            </a:r>
            <a:r>
              <a:rPr kumimoji="0" lang="en-US" altLang="en-US" sz="1400" b="1" i="0" u="sng" strike="noStrike" cap="none" normalizeH="0" baseline="0" dirty="0">
                <a:ln>
                  <a:noFill/>
                </a:ln>
                <a:solidFill>
                  <a:srgbClr val="000000"/>
                </a:solidFill>
                <a:effectLst/>
                <a:latin typeface="WordVisiPilcrow_MSFontService"/>
              </a:rPr>
              <a:t> </a:t>
            </a:r>
          </a:p>
          <a:p>
            <a:pPr marL="0" marR="0" lvl="0" indent="0" algn="ctr" defTabSz="914400" rtl="0" eaLnBrk="0" fontAlgn="base" latinLnBrk="0" hangingPunct="0">
              <a:lnSpc>
                <a:spcPct val="100000"/>
              </a:lnSpc>
              <a:spcBef>
                <a:spcPct val="0"/>
              </a:spcBef>
              <a:spcAft>
                <a:spcPct val="0"/>
              </a:spcAft>
              <a:buClrTx/>
              <a:buSzTx/>
              <a:tabLst/>
            </a:pPr>
            <a:endParaRPr kumimoji="0" lang="en-US" altLang="en-US" sz="1400" b="1" i="0" u="sng" strike="noStrike" cap="none" normalizeH="0" baseline="0" dirty="0">
              <a:ln>
                <a:noFill/>
              </a:ln>
              <a:solidFill>
                <a:srgbClr val="000000"/>
              </a:solidFill>
              <a:effectLst/>
              <a:latin typeface="Segoe UI" panose="020B0502040204020203" pitchFamily="34" charset="0"/>
            </a:endParaRPr>
          </a:p>
          <a:p>
            <a:pPr marL="0" marR="0" lvl="0" indent="0" algn="ctr" defTabSz="914400" rtl="0" eaLnBrk="0" fontAlgn="base" latinLnBrk="0" hangingPunct="0">
              <a:lnSpc>
                <a:spcPct val="100000"/>
              </a:lnSpc>
              <a:spcBef>
                <a:spcPct val="0"/>
              </a:spcBef>
              <a:spcAft>
                <a:spcPct val="0"/>
              </a:spcAft>
              <a:buClrTx/>
              <a:buSzTx/>
              <a:tabLst/>
            </a:pPr>
            <a:r>
              <a:rPr kumimoji="0" lang="en-US" altLang="en-US" sz="1400" b="1" i="0" u="none" strike="noStrike" cap="none" normalizeH="0" baseline="0" dirty="0">
                <a:ln>
                  <a:noFill/>
                </a:ln>
                <a:solidFill>
                  <a:srgbClr val="000000"/>
                </a:solidFill>
                <a:effectLst/>
                <a:latin typeface="WordVisi_MSFontService"/>
              </a:rPr>
              <a:t> Access to care (36%)</a:t>
            </a:r>
            <a:r>
              <a:rPr kumimoji="0" lang="en-US" altLang="en-US" sz="1400" b="1" i="0" u="none" strike="noStrike" cap="none" normalizeH="0" baseline="0" dirty="0">
                <a:ln>
                  <a:noFill/>
                </a:ln>
                <a:solidFill>
                  <a:srgbClr val="000000"/>
                </a:solidFill>
                <a:effectLst/>
                <a:latin typeface="WordVisiPilcrow_MSFontService"/>
              </a:rPr>
              <a:t> </a:t>
            </a:r>
            <a:endParaRPr kumimoji="0" lang="en-US" altLang="en-US" sz="1400" b="1" i="0" u="none" strike="noStrike" cap="none" normalizeH="0" baseline="0" dirty="0">
              <a:ln>
                <a:noFill/>
              </a:ln>
              <a:solidFill>
                <a:srgbClr val="000000"/>
              </a:solidFill>
              <a:effectLst/>
              <a:latin typeface="Segoe UI" panose="020B0502040204020203" pitchFamily="34" charset="0"/>
            </a:endParaRPr>
          </a:p>
          <a:p>
            <a:pPr marL="0" marR="0" lvl="0" indent="0" algn="ctr" defTabSz="914400" rtl="0" eaLnBrk="0" fontAlgn="base" latinLnBrk="0" hangingPunct="0">
              <a:lnSpc>
                <a:spcPct val="100000"/>
              </a:lnSpc>
              <a:spcBef>
                <a:spcPct val="0"/>
              </a:spcBef>
              <a:spcAft>
                <a:spcPct val="0"/>
              </a:spcAft>
              <a:buClrTx/>
              <a:buSzTx/>
              <a:tabLst/>
            </a:pPr>
            <a:r>
              <a:rPr kumimoji="0" lang="en-US" altLang="en-US" sz="1400" b="1" i="0" u="none" strike="noStrike" cap="none" normalizeH="0" baseline="0" dirty="0">
                <a:ln>
                  <a:noFill/>
                </a:ln>
                <a:solidFill>
                  <a:srgbClr val="000000"/>
                </a:solidFill>
                <a:effectLst/>
                <a:latin typeface="WordVisi_MSFontService"/>
              </a:rPr>
              <a:t> Care and services provided (20%)</a:t>
            </a:r>
            <a:r>
              <a:rPr kumimoji="0" lang="en-US" altLang="en-US" sz="1400" b="1" i="0" u="none" strike="noStrike" cap="none" normalizeH="0" baseline="0" dirty="0">
                <a:ln>
                  <a:noFill/>
                </a:ln>
                <a:solidFill>
                  <a:srgbClr val="000000"/>
                </a:solidFill>
                <a:effectLst/>
                <a:latin typeface="WordVisiPilcrow_MSFontService"/>
              </a:rPr>
              <a:t> </a:t>
            </a:r>
            <a:endParaRPr kumimoji="0" lang="en-US" altLang="en-US" sz="1400" b="1" i="0" u="none" strike="noStrike" cap="none" normalizeH="0" baseline="0" dirty="0">
              <a:ln>
                <a:noFill/>
              </a:ln>
              <a:solidFill>
                <a:srgbClr val="000000"/>
              </a:solidFill>
              <a:effectLst/>
              <a:latin typeface="Segoe UI" panose="020B0502040204020203" pitchFamily="34" charset="0"/>
            </a:endParaRPr>
          </a:p>
          <a:p>
            <a:pPr marL="0" marR="0" lvl="0" indent="0" algn="ctr" defTabSz="914400" rtl="0" eaLnBrk="0" fontAlgn="base" latinLnBrk="0" hangingPunct="0">
              <a:lnSpc>
                <a:spcPct val="100000"/>
              </a:lnSpc>
              <a:spcBef>
                <a:spcPct val="0"/>
              </a:spcBef>
              <a:spcAft>
                <a:spcPct val="0"/>
              </a:spcAft>
              <a:buClrTx/>
              <a:buSzTx/>
              <a:tabLst/>
            </a:pPr>
            <a:r>
              <a:rPr kumimoji="0" lang="en-US" altLang="en-US" sz="1400" b="1" i="0" u="none" strike="noStrike" cap="none" normalizeH="0" baseline="0" dirty="0">
                <a:ln>
                  <a:noFill/>
                </a:ln>
                <a:solidFill>
                  <a:srgbClr val="000000"/>
                </a:solidFill>
                <a:effectLst/>
                <a:latin typeface="WordVisi_MSFontService"/>
              </a:rPr>
              <a:t> Organization (16%)</a:t>
            </a:r>
            <a:endParaRPr kumimoji="0" lang="en-US" altLang="en-US" sz="7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10425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7838" y="365127"/>
            <a:ext cx="7774424" cy="1325563"/>
          </a:xfrm>
        </p:spPr>
        <p:txBody>
          <a:bodyPr/>
          <a:lstStyle/>
          <a:p>
            <a:r>
              <a:rPr lang="en-US" dirty="0"/>
              <a:t>                </a:t>
            </a:r>
            <a:r>
              <a:rPr lang="en-US" sz="4000" dirty="0"/>
              <a:t>Ordre du jour</a:t>
            </a:r>
          </a:p>
        </p:txBody>
      </p:sp>
      <p:sp>
        <p:nvSpPr>
          <p:cNvPr id="3" name="Content Placeholder 2"/>
          <p:cNvSpPr>
            <a:spLocks noGrp="1"/>
          </p:cNvSpPr>
          <p:nvPr>
            <p:ph idx="1"/>
          </p:nvPr>
        </p:nvSpPr>
        <p:spPr>
          <a:xfrm>
            <a:off x="1757838" y="1690691"/>
            <a:ext cx="6506486" cy="3865158"/>
          </a:xfrm>
        </p:spPr>
        <p:txBody>
          <a:bodyPr>
            <a:normAutofit fontScale="77500" lnSpcReduction="20000"/>
          </a:bodyPr>
          <a:lstStyle/>
          <a:p>
            <a:pPr marL="0" indent="0">
              <a:buNone/>
            </a:pPr>
            <a:endParaRPr lang="en-US" dirty="0"/>
          </a:p>
          <a:p>
            <a:pPr marL="0" indent="0">
              <a:buNone/>
            </a:pPr>
            <a:r>
              <a:rPr lang="en-US" dirty="0"/>
              <a:t>1.    Revoir les </a:t>
            </a:r>
            <a:r>
              <a:rPr lang="en-US" dirty="0" err="1"/>
              <a:t>fonctions</a:t>
            </a:r>
            <a:r>
              <a:rPr lang="en-US" dirty="0"/>
              <a:t> du </a:t>
            </a:r>
            <a:r>
              <a:rPr lang="en-US" dirty="0" err="1"/>
              <a:t>comité</a:t>
            </a:r>
            <a:r>
              <a:rPr lang="en-US" dirty="0"/>
              <a:t> des </a:t>
            </a:r>
            <a:r>
              <a:rPr lang="en-US" dirty="0" err="1"/>
              <a:t>usagers</a:t>
            </a:r>
            <a:endParaRPr lang="en-US" dirty="0"/>
          </a:p>
          <a:p>
            <a:endParaRPr lang="en-US" dirty="0"/>
          </a:p>
          <a:p>
            <a:pPr marL="514350" indent="-514350">
              <a:buAutoNum type="arabicPeriod" startAt="2"/>
            </a:pPr>
            <a:r>
              <a:rPr lang="en-US" dirty="0"/>
              <a:t>Examiner le rapport </a:t>
            </a:r>
            <a:r>
              <a:rPr lang="en-US" dirty="0" err="1"/>
              <a:t>annuel</a:t>
            </a:r>
            <a:endParaRPr lang="en-US" dirty="0"/>
          </a:p>
          <a:p>
            <a:pPr marL="514350" indent="-514350">
              <a:buAutoNum type="arabicPeriod" startAt="2"/>
            </a:pPr>
            <a:endParaRPr lang="en-US" dirty="0"/>
          </a:p>
          <a:p>
            <a:pPr marL="514350" indent="-514350">
              <a:buAutoNum type="arabicPeriod" startAt="2"/>
            </a:pPr>
            <a:r>
              <a:rPr lang="en-US" dirty="0"/>
              <a:t>Examiner le rapport financier</a:t>
            </a:r>
          </a:p>
          <a:p>
            <a:pPr marL="514350" indent="-514350">
              <a:buAutoNum type="arabicPeriod" startAt="3"/>
            </a:pPr>
            <a:endParaRPr lang="en-US" dirty="0"/>
          </a:p>
          <a:p>
            <a:pPr marL="514350" indent="-514350">
              <a:buAutoNum type="arabicPeriod" startAt="3"/>
            </a:pPr>
            <a:r>
              <a:rPr lang="en-US" dirty="0" err="1"/>
              <a:t>Présenter</a:t>
            </a:r>
            <a:r>
              <a:rPr lang="en-US" dirty="0"/>
              <a:t> les nouveaux </a:t>
            </a:r>
            <a:r>
              <a:rPr lang="en-US" dirty="0" err="1"/>
              <a:t>membres</a:t>
            </a:r>
            <a:r>
              <a:rPr lang="en-US" dirty="0"/>
              <a:t> du </a:t>
            </a:r>
            <a:r>
              <a:rPr lang="en-US" dirty="0" err="1"/>
              <a:t>Comité</a:t>
            </a:r>
            <a:r>
              <a:rPr lang="en-US" dirty="0"/>
              <a:t> des </a:t>
            </a:r>
            <a:r>
              <a:rPr lang="en-US" dirty="0" err="1"/>
              <a:t>usagers</a:t>
            </a:r>
            <a:endParaRPr lang="en-US" dirty="0"/>
          </a:p>
          <a:p>
            <a:pPr marL="514350" indent="-514350">
              <a:buAutoNum type="arabicPeriod" startAt="3"/>
            </a:pPr>
            <a:endParaRPr lang="en-US" dirty="0"/>
          </a:p>
          <a:p>
            <a:pPr marL="0" indent="0">
              <a:buNone/>
            </a:pPr>
            <a:r>
              <a:rPr lang="en-US" dirty="0"/>
              <a:t>5.    </a:t>
            </a:r>
            <a:r>
              <a:rPr lang="en-US" dirty="0" err="1"/>
              <a:t>Période</a:t>
            </a:r>
            <a:r>
              <a:rPr lang="en-US" dirty="0"/>
              <a:t> de questions</a:t>
            </a:r>
          </a:p>
          <a:p>
            <a:pPr marL="0" indent="0">
              <a:buNone/>
            </a:pPr>
            <a:endParaRPr lang="en-US" dirty="0"/>
          </a:p>
        </p:txBody>
      </p:sp>
    </p:spTree>
    <p:extLst>
      <p:ext uri="{BB962C8B-B14F-4D97-AF65-F5344CB8AC3E}">
        <p14:creationId xmlns:p14="http://schemas.microsoft.com/office/powerpoint/2010/main" val="5046559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A29EB-E2E6-C964-4378-BAFA7BAFBD6F}"/>
              </a:ext>
            </a:extLst>
          </p:cNvPr>
          <p:cNvSpPr>
            <a:spLocks noGrp="1"/>
          </p:cNvSpPr>
          <p:nvPr>
            <p:ph type="title"/>
          </p:nvPr>
        </p:nvSpPr>
        <p:spPr/>
        <p:txBody>
          <a:bodyPr>
            <a:normAutofit fontScale="90000"/>
          </a:bodyPr>
          <a:lstStyle/>
          <a:p>
            <a:pPr algn="ctr"/>
            <a:r>
              <a:rPr lang="en-US" sz="3200" b="1" i="0" dirty="0">
                <a:solidFill>
                  <a:srgbClr val="000000"/>
                </a:solidFill>
                <a:effectLst/>
                <a:latin typeface="WordVisi_MSFontService"/>
              </a:rPr>
              <a:t>Definitions of Complaints </a:t>
            </a:r>
            <a:r>
              <a:rPr lang="en-US" sz="3200" dirty="0">
                <a:solidFill>
                  <a:srgbClr val="000000"/>
                </a:solidFill>
                <a:latin typeface="WordVisi_MSFontService"/>
              </a:rPr>
              <a:t>C</a:t>
            </a:r>
            <a:r>
              <a:rPr lang="en-US" sz="3200" b="1" i="0" dirty="0">
                <a:solidFill>
                  <a:srgbClr val="000000"/>
                </a:solidFill>
                <a:effectLst/>
                <a:latin typeface="WordVisi_MSFontService"/>
              </a:rPr>
              <a:t>ategories based on the MSSS’s SIGPAQS</a:t>
            </a:r>
            <a:r>
              <a:rPr lang="en-US" sz="3200" b="0" i="0" dirty="0">
                <a:solidFill>
                  <a:srgbClr val="000000"/>
                </a:solidFill>
                <a:effectLst/>
                <a:latin typeface="WordVisiPilcrow_MSFontService"/>
              </a:rPr>
              <a:t> </a:t>
            </a:r>
            <a:br>
              <a:rPr lang="en-US" b="0" i="0" dirty="0">
                <a:solidFill>
                  <a:srgbClr val="000000"/>
                </a:solidFill>
                <a:effectLst/>
                <a:latin typeface="Segoe UI" panose="020B0502040204020203" pitchFamily="34" charset="0"/>
              </a:rPr>
            </a:br>
            <a:endParaRPr lang="en-US" dirty="0"/>
          </a:p>
        </p:txBody>
      </p:sp>
      <p:sp>
        <p:nvSpPr>
          <p:cNvPr id="3" name="Content Placeholder 2">
            <a:extLst>
              <a:ext uri="{FF2B5EF4-FFF2-40B4-BE49-F238E27FC236}">
                <a16:creationId xmlns:a16="http://schemas.microsoft.com/office/drawing/2014/main" id="{2B129448-CA73-7350-9744-3E5360BC4218}"/>
              </a:ext>
            </a:extLst>
          </p:cNvPr>
          <p:cNvSpPr>
            <a:spLocks noGrp="1"/>
          </p:cNvSpPr>
          <p:nvPr>
            <p:ph idx="1"/>
          </p:nvPr>
        </p:nvSpPr>
        <p:spPr>
          <a:xfrm>
            <a:off x="1572602" y="1487344"/>
            <a:ext cx="7070884" cy="4427319"/>
          </a:xfrm>
        </p:spPr>
        <p:txBody>
          <a:bodyPr>
            <a:normAutofit fontScale="25000" lnSpcReduction="20000"/>
          </a:bodyPr>
          <a:lstStyle/>
          <a:p>
            <a:pPr marL="0" indent="0" algn="l" rtl="0" fontAlgn="base">
              <a:buNone/>
            </a:pPr>
            <a:r>
              <a:rPr lang="en-US" sz="3700" b="0" i="0" dirty="0">
                <a:solidFill>
                  <a:srgbClr val="000000"/>
                </a:solidFill>
                <a:effectLst/>
                <a:latin typeface="WordVisiPilcrow_MSFontService"/>
              </a:rPr>
              <a:t> </a:t>
            </a:r>
            <a:endParaRPr lang="en-US" sz="3700" b="0" i="0" dirty="0">
              <a:solidFill>
                <a:srgbClr val="000000"/>
              </a:solidFill>
              <a:effectLst/>
              <a:latin typeface="Segoe UI" panose="020B0502040204020203" pitchFamily="34" charset="0"/>
            </a:endParaRPr>
          </a:p>
          <a:p>
            <a:pPr algn="l" rtl="0" fontAlgn="base"/>
            <a:r>
              <a:rPr lang="en-US" sz="4400" b="1" i="0" u="sng" dirty="0">
                <a:solidFill>
                  <a:srgbClr val="000000"/>
                </a:solidFill>
                <a:effectLst/>
                <a:latin typeface="WordVisi_MSFontService"/>
              </a:rPr>
              <a:t>Access</a:t>
            </a:r>
            <a:r>
              <a:rPr lang="en-US" sz="4400" b="1" i="0" dirty="0">
                <a:solidFill>
                  <a:srgbClr val="000000"/>
                </a:solidFill>
                <a:effectLst/>
                <a:latin typeface="WordVisi_MSFontService"/>
              </a:rPr>
              <a:t>:</a:t>
            </a:r>
            <a:r>
              <a:rPr lang="en-US" sz="3700" b="1" i="0" dirty="0">
                <a:solidFill>
                  <a:srgbClr val="000000"/>
                </a:solidFill>
                <a:effectLst/>
                <a:latin typeface="WordVisi_MSFontService"/>
              </a:rPr>
              <a:t> </a:t>
            </a:r>
            <a:r>
              <a:rPr lang="en-US" sz="3700" b="0" i="0" dirty="0">
                <a:solidFill>
                  <a:srgbClr val="000000"/>
                </a:solidFill>
                <a:effectLst/>
                <a:latin typeface="WordVisi_MSFontService"/>
              </a:rPr>
              <a:t>Delays, refusal of services, transfer, lack of services or resources, linguistic accessibility, choice of professional, choice of establishment, other. </a:t>
            </a:r>
            <a:r>
              <a:rPr lang="en-US" sz="3700" b="0" i="0" dirty="0">
                <a:solidFill>
                  <a:srgbClr val="000000"/>
                </a:solidFill>
                <a:effectLst/>
                <a:latin typeface="WordVisiPilcrow_MSFontService"/>
              </a:rPr>
              <a:t> </a:t>
            </a:r>
            <a:endParaRPr lang="en-US" sz="3700" b="0" i="0" dirty="0">
              <a:solidFill>
                <a:srgbClr val="000000"/>
              </a:solidFill>
              <a:effectLst/>
              <a:latin typeface="Segoe UI" panose="020B0502040204020203" pitchFamily="34" charset="0"/>
            </a:endParaRPr>
          </a:p>
          <a:p>
            <a:pPr algn="l" rtl="0" fontAlgn="base"/>
            <a:r>
              <a:rPr lang="en-US" sz="3700" b="1" i="1" dirty="0">
                <a:solidFill>
                  <a:srgbClr val="000000"/>
                </a:solidFill>
                <a:effectLst/>
                <a:latin typeface="WordVisi_MSFontService"/>
              </a:rPr>
              <a:t>Complaints in this category include:</a:t>
            </a:r>
            <a:r>
              <a:rPr lang="en-US" sz="3700" b="0" i="1" dirty="0">
                <a:solidFill>
                  <a:srgbClr val="000000"/>
                </a:solidFill>
                <a:effectLst/>
                <a:latin typeface="WordVisi_MSFontService"/>
              </a:rPr>
              <a:t> Wait times in clinics and emergency departments; Difficulty in reaching doctors’ offices or clinics by phone; Difficulty in obtaining surgery (i.e. delays or cancellation); Difficulty in obtaining tests or appointments in a timely fashion; Difficulty obtaining follow-up care after discharge from hospital; Difficulty in receiving coordinated care between clinics, services, and/or hospital sites.</a:t>
            </a:r>
            <a:r>
              <a:rPr lang="en-US" sz="3700" b="0" i="0" dirty="0">
                <a:solidFill>
                  <a:srgbClr val="000000"/>
                </a:solidFill>
                <a:effectLst/>
                <a:latin typeface="WordVisiPilcrow_MSFontService"/>
              </a:rPr>
              <a:t> </a:t>
            </a:r>
            <a:endParaRPr lang="en-US" sz="3700" b="0" i="0" dirty="0">
              <a:solidFill>
                <a:srgbClr val="000000"/>
              </a:solidFill>
              <a:effectLst/>
              <a:latin typeface="Segoe UI" panose="020B0502040204020203" pitchFamily="34" charset="0"/>
            </a:endParaRPr>
          </a:p>
          <a:p>
            <a:pPr algn="l" rtl="0" fontAlgn="base"/>
            <a:r>
              <a:rPr lang="en-US" sz="4400" b="1" i="0" u="sng" dirty="0">
                <a:solidFill>
                  <a:srgbClr val="000000"/>
                </a:solidFill>
                <a:effectLst/>
                <a:latin typeface="WordVisi_MSFontService"/>
              </a:rPr>
              <a:t>Care and services</a:t>
            </a:r>
            <a:r>
              <a:rPr lang="en-US" sz="3700" b="0" i="0" dirty="0">
                <a:solidFill>
                  <a:srgbClr val="000000"/>
                </a:solidFill>
                <a:effectLst/>
                <a:latin typeface="WordVisi_MSFontService"/>
              </a:rPr>
              <a:t>: Technical and vocational skills, assessment, professional judgment, treatment or intervention, continuity, other. </a:t>
            </a:r>
            <a:r>
              <a:rPr lang="en-US" sz="3700" b="0" i="0" dirty="0">
                <a:solidFill>
                  <a:srgbClr val="000000"/>
                </a:solidFill>
                <a:effectLst/>
                <a:latin typeface="WordVisiPilcrow_MSFontService"/>
              </a:rPr>
              <a:t> </a:t>
            </a:r>
            <a:endParaRPr lang="en-US" sz="3700" b="0" i="0" dirty="0">
              <a:solidFill>
                <a:srgbClr val="000000"/>
              </a:solidFill>
              <a:effectLst/>
              <a:latin typeface="Segoe UI" panose="020B0502040204020203" pitchFamily="34" charset="0"/>
            </a:endParaRPr>
          </a:p>
          <a:p>
            <a:pPr algn="l" rtl="0" fontAlgn="base"/>
            <a:r>
              <a:rPr lang="en-US" sz="3700" b="1" i="1" dirty="0">
                <a:solidFill>
                  <a:srgbClr val="000000"/>
                </a:solidFill>
                <a:effectLst/>
                <a:latin typeface="WordVisi_MSFontService"/>
              </a:rPr>
              <a:t>Complaints in this category include:</a:t>
            </a:r>
            <a:r>
              <a:rPr lang="en-US" sz="3700" b="0" i="1" dirty="0">
                <a:solidFill>
                  <a:srgbClr val="000000"/>
                </a:solidFill>
                <a:effectLst/>
                <a:latin typeface="WordVisi_MSFontService"/>
              </a:rPr>
              <a:t> Professional techniques; Judgment and treatment as well as decisions and interventions; Technical skill and professional judgment of the health-care provider.  </a:t>
            </a:r>
            <a:r>
              <a:rPr lang="en-US" sz="3700" b="0" i="0" dirty="0">
                <a:solidFill>
                  <a:srgbClr val="000000"/>
                </a:solidFill>
                <a:effectLst/>
                <a:latin typeface="WordVisiPilcrow_MSFontService"/>
              </a:rPr>
              <a:t> </a:t>
            </a:r>
            <a:endParaRPr lang="en-US" sz="3700" b="0" i="0" dirty="0">
              <a:solidFill>
                <a:srgbClr val="000000"/>
              </a:solidFill>
              <a:effectLst/>
              <a:latin typeface="Segoe UI" panose="020B0502040204020203" pitchFamily="34" charset="0"/>
            </a:endParaRPr>
          </a:p>
          <a:p>
            <a:pPr algn="l" rtl="0" fontAlgn="base"/>
            <a:r>
              <a:rPr lang="en-US" sz="4400" b="1" i="0" u="sng" dirty="0">
                <a:solidFill>
                  <a:srgbClr val="000000"/>
                </a:solidFill>
                <a:effectLst/>
                <a:latin typeface="WordVisi_MSFontService"/>
              </a:rPr>
              <a:t>Interpersonal relations</a:t>
            </a:r>
            <a:r>
              <a:rPr lang="en-US" sz="3700" b="1" i="0" dirty="0">
                <a:solidFill>
                  <a:srgbClr val="000000"/>
                </a:solidFill>
                <a:effectLst/>
                <a:latin typeface="WordVisi_MSFontService"/>
              </a:rPr>
              <a:t>: </a:t>
            </a:r>
            <a:r>
              <a:rPr lang="en-US" sz="3700" b="0" i="0" dirty="0">
                <a:solidFill>
                  <a:srgbClr val="000000"/>
                </a:solidFill>
                <a:effectLst/>
                <a:latin typeface="WordVisi_MSFontService"/>
              </a:rPr>
              <a:t>Reliability, respect for the person, respect for privacy, empathy, communication with the entourage, violence and abuse, attitudes, availability, identification of personnel, other. </a:t>
            </a:r>
            <a:r>
              <a:rPr lang="en-US" sz="3700" b="0" i="0" dirty="0">
                <a:solidFill>
                  <a:srgbClr val="000000"/>
                </a:solidFill>
                <a:effectLst/>
                <a:latin typeface="WordVisiPilcrow_MSFontService"/>
              </a:rPr>
              <a:t> </a:t>
            </a:r>
            <a:endParaRPr lang="en-US" sz="3700" b="0" i="0" dirty="0">
              <a:solidFill>
                <a:srgbClr val="000000"/>
              </a:solidFill>
              <a:effectLst/>
              <a:latin typeface="Segoe UI" panose="020B0502040204020203" pitchFamily="34" charset="0"/>
            </a:endParaRPr>
          </a:p>
          <a:p>
            <a:pPr algn="l" rtl="0" fontAlgn="base"/>
            <a:r>
              <a:rPr lang="en-US" sz="3700" b="1" i="1" dirty="0">
                <a:solidFill>
                  <a:srgbClr val="000000"/>
                </a:solidFill>
                <a:effectLst/>
                <a:latin typeface="WordVisi_MSFontService"/>
              </a:rPr>
              <a:t>Complaints in this category include:</a:t>
            </a:r>
            <a:r>
              <a:rPr lang="en-US" sz="3700" b="0" i="1" dirty="0">
                <a:solidFill>
                  <a:srgbClr val="000000"/>
                </a:solidFill>
                <a:effectLst/>
                <a:latin typeface="WordVisi_MSFontService"/>
              </a:rPr>
              <a:t> Lack of empathy, lack of reliability, or rudeness; Physical and verbal abuse</a:t>
            </a:r>
            <a:r>
              <a:rPr lang="en-US" sz="3700" b="0" i="0" dirty="0">
                <a:solidFill>
                  <a:srgbClr val="000000"/>
                </a:solidFill>
                <a:effectLst/>
                <a:latin typeface="WordVisiPilcrow_MSFontService"/>
              </a:rPr>
              <a:t> </a:t>
            </a:r>
            <a:endParaRPr lang="en-US" sz="3700" b="0" i="0" dirty="0">
              <a:solidFill>
                <a:srgbClr val="000000"/>
              </a:solidFill>
              <a:effectLst/>
              <a:latin typeface="Segoe UI" panose="020B0502040204020203" pitchFamily="34" charset="0"/>
            </a:endParaRPr>
          </a:p>
          <a:p>
            <a:pPr algn="l" rtl="0" fontAlgn="base"/>
            <a:r>
              <a:rPr lang="en-US" sz="4400" b="1" i="0" u="sng" dirty="0">
                <a:solidFill>
                  <a:srgbClr val="000000"/>
                </a:solidFill>
                <a:effectLst/>
                <a:latin typeface="WordVisi_MSFontService"/>
              </a:rPr>
              <a:t>Organization and material resources</a:t>
            </a:r>
            <a:r>
              <a:rPr lang="en-US" sz="3700" b="1" i="0" dirty="0">
                <a:solidFill>
                  <a:srgbClr val="000000"/>
                </a:solidFill>
                <a:effectLst/>
                <a:latin typeface="WordVisi_MSFontService"/>
              </a:rPr>
              <a:t>: </a:t>
            </a:r>
            <a:r>
              <a:rPr lang="en-US" sz="3700" b="0" i="0" dirty="0">
                <a:solidFill>
                  <a:srgbClr val="000000"/>
                </a:solidFill>
                <a:effectLst/>
                <a:latin typeface="WordVisi_MSFontService"/>
              </a:rPr>
              <a:t>Food, intimacy, client mix, spatial organization, hygiene and sanitation, comfort, and convenience, living environment rules and procedures, life conditions adapted to ethno-cultural and religious characteristics, safety and protection, relations with Community, equipment and materials, parking, other. </a:t>
            </a:r>
            <a:r>
              <a:rPr lang="en-US" sz="3700" b="0" i="0" dirty="0">
                <a:solidFill>
                  <a:srgbClr val="000000"/>
                </a:solidFill>
                <a:effectLst/>
                <a:latin typeface="WordVisiPilcrow_MSFontService"/>
              </a:rPr>
              <a:t> </a:t>
            </a:r>
            <a:endParaRPr lang="en-US" sz="3700" b="0" i="0" dirty="0">
              <a:solidFill>
                <a:srgbClr val="000000"/>
              </a:solidFill>
              <a:effectLst/>
              <a:latin typeface="Segoe UI" panose="020B0502040204020203" pitchFamily="34" charset="0"/>
            </a:endParaRPr>
          </a:p>
          <a:p>
            <a:pPr algn="l" rtl="0" fontAlgn="base"/>
            <a:r>
              <a:rPr lang="en-US" sz="3700" b="1" i="1" dirty="0">
                <a:solidFill>
                  <a:srgbClr val="000000"/>
                </a:solidFill>
                <a:effectLst/>
                <a:latin typeface="WordVisi_MSFontService"/>
              </a:rPr>
              <a:t>Complaints in this category include:</a:t>
            </a:r>
            <a:r>
              <a:rPr lang="en-US" sz="3700" b="0" i="1" dirty="0">
                <a:solidFill>
                  <a:srgbClr val="000000"/>
                </a:solidFill>
                <a:effectLst/>
                <a:latin typeface="WordVisi_MSFontService"/>
              </a:rPr>
              <a:t> Complaints regarding cleanliness, food, and/or organization and comfort of rooms; Problems with the physical plant (such as falling plaster, peeling paint, broken chairs, and/or lack of wheelchairs); Security of patient’s property. </a:t>
            </a:r>
            <a:r>
              <a:rPr lang="en-US" sz="3700" b="0" i="0" dirty="0">
                <a:solidFill>
                  <a:srgbClr val="000000"/>
                </a:solidFill>
                <a:effectLst/>
                <a:latin typeface="WordVisiPilcrow_MSFontService"/>
              </a:rPr>
              <a:t> </a:t>
            </a:r>
            <a:endParaRPr lang="en-US" sz="3700" b="0" i="0" dirty="0">
              <a:solidFill>
                <a:srgbClr val="000000"/>
              </a:solidFill>
              <a:effectLst/>
              <a:latin typeface="Segoe UI" panose="020B0502040204020203" pitchFamily="34" charset="0"/>
            </a:endParaRPr>
          </a:p>
          <a:p>
            <a:pPr algn="l" rtl="0" fontAlgn="base"/>
            <a:r>
              <a:rPr lang="en-US" sz="4400" b="1" i="0" u="sng" dirty="0">
                <a:solidFill>
                  <a:srgbClr val="000000"/>
                </a:solidFill>
                <a:effectLst/>
                <a:latin typeface="WordVisi_MSFontService"/>
              </a:rPr>
              <a:t>Finance</a:t>
            </a:r>
            <a:r>
              <a:rPr lang="en-US" sz="3700" b="1" i="0" dirty="0">
                <a:solidFill>
                  <a:srgbClr val="000000"/>
                </a:solidFill>
                <a:effectLst/>
                <a:latin typeface="WordVisi_MSFontService"/>
              </a:rPr>
              <a:t>: </a:t>
            </a:r>
            <a:r>
              <a:rPr lang="en-US" sz="3700" b="0" i="0" dirty="0">
                <a:solidFill>
                  <a:srgbClr val="000000"/>
                </a:solidFill>
                <a:effectLst/>
                <a:latin typeface="WordVisi_MSFontService"/>
              </a:rPr>
              <a:t>Rooming, billing, contribution to placement, traveling expenses, drug costs, parking costs, benefit received by users, special needs, material and financial assistance, allocation of financial resources, claim, solicitation, other. </a:t>
            </a:r>
            <a:r>
              <a:rPr lang="en-US" sz="3700" b="0" i="0" dirty="0">
                <a:solidFill>
                  <a:srgbClr val="000000"/>
                </a:solidFill>
                <a:effectLst/>
                <a:latin typeface="WordVisiPilcrow_MSFontService"/>
              </a:rPr>
              <a:t> </a:t>
            </a:r>
            <a:endParaRPr lang="en-US" sz="3700" b="0" i="0" dirty="0">
              <a:solidFill>
                <a:srgbClr val="000000"/>
              </a:solidFill>
              <a:effectLst/>
              <a:latin typeface="Segoe UI" panose="020B0502040204020203" pitchFamily="34" charset="0"/>
            </a:endParaRPr>
          </a:p>
          <a:p>
            <a:pPr algn="l" rtl="0" fontAlgn="base"/>
            <a:r>
              <a:rPr lang="en-US" sz="3700" b="1" i="1" dirty="0">
                <a:solidFill>
                  <a:srgbClr val="000000"/>
                </a:solidFill>
                <a:effectLst/>
                <a:latin typeface="WordVisi_MSFontService"/>
              </a:rPr>
              <a:t>Complaints in this category include:</a:t>
            </a:r>
            <a:r>
              <a:rPr lang="en-US" sz="3700" b="0" i="1" dirty="0">
                <a:solidFill>
                  <a:srgbClr val="000000"/>
                </a:solidFill>
                <a:effectLst/>
                <a:latin typeface="WordVisi_MSFontService"/>
              </a:rPr>
              <a:t> Billing of patients in long-term care, private and semi-private rooms; Non-resident fees.</a:t>
            </a:r>
            <a:r>
              <a:rPr lang="en-US" sz="3700" b="0" i="0" dirty="0">
                <a:solidFill>
                  <a:srgbClr val="000000"/>
                </a:solidFill>
                <a:effectLst/>
                <a:latin typeface="WordVisiPilcrow_MSFontService"/>
              </a:rPr>
              <a:t> </a:t>
            </a:r>
            <a:endParaRPr lang="en-US" sz="3700" b="0" i="0" dirty="0">
              <a:solidFill>
                <a:srgbClr val="000000"/>
              </a:solidFill>
              <a:effectLst/>
              <a:latin typeface="Segoe UI" panose="020B0502040204020203" pitchFamily="34" charset="0"/>
            </a:endParaRPr>
          </a:p>
          <a:p>
            <a:pPr algn="l" rtl="0" fontAlgn="base"/>
            <a:r>
              <a:rPr lang="en-US" sz="4400" b="1" i="0" u="sng" dirty="0">
                <a:solidFill>
                  <a:srgbClr val="000000"/>
                </a:solidFill>
                <a:effectLst/>
                <a:latin typeface="WordVisi_MSFontService"/>
              </a:rPr>
              <a:t>Rights</a:t>
            </a:r>
            <a:r>
              <a:rPr lang="en-US" sz="3700" b="1" i="0" dirty="0">
                <a:solidFill>
                  <a:srgbClr val="000000"/>
                </a:solidFill>
                <a:effectLst/>
                <a:latin typeface="WordVisi_MSFontService"/>
              </a:rPr>
              <a:t>: </a:t>
            </a:r>
            <a:r>
              <a:rPr lang="en-US" sz="3700" b="0" i="0" dirty="0">
                <a:solidFill>
                  <a:srgbClr val="000000"/>
                </a:solidFill>
                <a:effectLst/>
                <a:latin typeface="WordVisi_MSFontService"/>
              </a:rPr>
              <a:t>Information, user's file and complaint file, user participation, consent to care, access to a protection regime, consent to experimentation and participation in a research project, right to Representation, right to assistance, right of appeal, other. </a:t>
            </a:r>
            <a:r>
              <a:rPr lang="en-US" sz="3700" b="0" i="0" dirty="0">
                <a:solidFill>
                  <a:srgbClr val="000000"/>
                </a:solidFill>
                <a:effectLst/>
                <a:latin typeface="WordVisiPilcrow_MSFontService"/>
              </a:rPr>
              <a:t> </a:t>
            </a:r>
            <a:endParaRPr lang="en-US" sz="3700" b="0" i="0" dirty="0">
              <a:solidFill>
                <a:srgbClr val="000000"/>
              </a:solidFill>
              <a:effectLst/>
              <a:latin typeface="Segoe UI" panose="020B0502040204020203" pitchFamily="34" charset="0"/>
            </a:endParaRPr>
          </a:p>
          <a:p>
            <a:pPr algn="l" rtl="0" fontAlgn="base"/>
            <a:r>
              <a:rPr lang="en-US" sz="3700" b="1" i="1" dirty="0">
                <a:solidFill>
                  <a:srgbClr val="000000"/>
                </a:solidFill>
                <a:effectLst/>
                <a:latin typeface="WordVisi_MSFontService"/>
              </a:rPr>
              <a:t>Complaints in this category include:</a:t>
            </a:r>
            <a:r>
              <a:rPr lang="en-US" sz="3700" b="0" i="1" dirty="0">
                <a:solidFill>
                  <a:srgbClr val="000000"/>
                </a:solidFill>
                <a:effectLst/>
                <a:latin typeface="WordVisi_MSFontService"/>
              </a:rPr>
              <a:t> Complaints about lack of respect for rights enshrined in Quebec law and in the Health Act; Right to informed consent; Right to know one’s state of health; Right of access to the medical chart; Right to confidentiality; Right to services in language of choice.</a:t>
            </a:r>
            <a:r>
              <a:rPr lang="en-US" sz="3700" b="0" i="0" dirty="0">
                <a:solidFill>
                  <a:srgbClr val="000000"/>
                </a:solidFill>
                <a:effectLst/>
                <a:latin typeface="WordVisiPilcrow_MSFontService"/>
              </a:rPr>
              <a:t> </a:t>
            </a:r>
            <a:endParaRPr lang="en-US" sz="3700" b="0" i="0" dirty="0">
              <a:solidFill>
                <a:srgbClr val="000000"/>
              </a:solidFill>
              <a:effectLst/>
              <a:latin typeface="Segoe UI" panose="020B0502040204020203" pitchFamily="34" charset="0"/>
            </a:endParaRPr>
          </a:p>
          <a:p>
            <a:pPr algn="l" rtl="0" fontAlgn="base"/>
            <a:r>
              <a:rPr lang="en-US" sz="4400" b="1" i="0" u="sng" dirty="0">
                <a:solidFill>
                  <a:srgbClr val="000000"/>
                </a:solidFill>
                <a:effectLst/>
                <a:latin typeface="WordVisi_MSFontService"/>
              </a:rPr>
              <a:t>Other</a:t>
            </a:r>
            <a:r>
              <a:rPr lang="en-US" sz="3700" b="1" i="0" dirty="0">
                <a:solidFill>
                  <a:srgbClr val="000000"/>
                </a:solidFill>
                <a:effectLst/>
                <a:latin typeface="WordVisi_MSFontService"/>
              </a:rPr>
              <a:t>: </a:t>
            </a:r>
            <a:r>
              <a:rPr lang="en-US" sz="3700" b="0" i="0" dirty="0">
                <a:solidFill>
                  <a:srgbClr val="000000"/>
                </a:solidFill>
                <a:effectLst/>
                <a:latin typeface="WordVisi_MSFontService"/>
              </a:rPr>
              <a:t>Complaints that do not fit in any of the above categories. </a:t>
            </a:r>
            <a:r>
              <a:rPr lang="en-US" sz="3700" b="0" i="0" dirty="0">
                <a:solidFill>
                  <a:srgbClr val="000000"/>
                </a:solidFill>
                <a:effectLst/>
                <a:latin typeface="WordVisiPilcrow_MSFontService"/>
              </a:rPr>
              <a:t> </a:t>
            </a:r>
            <a:endParaRPr lang="en-US" sz="3700" b="0" i="0" dirty="0">
              <a:solidFill>
                <a:srgbClr val="000000"/>
              </a:solidFill>
              <a:effectLst/>
              <a:latin typeface="Segoe UI" panose="020B0502040204020203" pitchFamily="34" charset="0"/>
            </a:endParaRPr>
          </a:p>
          <a:p>
            <a:endParaRPr lang="en-US" dirty="0"/>
          </a:p>
        </p:txBody>
      </p:sp>
    </p:spTree>
    <p:extLst>
      <p:ext uri="{BB962C8B-B14F-4D97-AF65-F5344CB8AC3E}">
        <p14:creationId xmlns:p14="http://schemas.microsoft.com/office/powerpoint/2010/main" val="3645962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40D47-C18A-AAA9-8220-FD2EC9595DB4}"/>
              </a:ext>
            </a:extLst>
          </p:cNvPr>
          <p:cNvSpPr>
            <a:spLocks noGrp="1"/>
          </p:cNvSpPr>
          <p:nvPr>
            <p:ph type="title"/>
          </p:nvPr>
        </p:nvSpPr>
        <p:spPr>
          <a:xfrm>
            <a:off x="1572602" y="365128"/>
            <a:ext cx="7070884" cy="908087"/>
          </a:xfrm>
        </p:spPr>
        <p:txBody>
          <a:bodyPr>
            <a:normAutofit fontScale="90000"/>
          </a:bodyPr>
          <a:lstStyle/>
          <a:p>
            <a:pPr algn="ctr" rtl="0" fontAlgn="base"/>
            <a:r>
              <a:rPr lang="en-CA" sz="1800" b="0" i="0" dirty="0">
                <a:solidFill>
                  <a:srgbClr val="000000"/>
                </a:solidFill>
                <a:effectLst/>
                <a:latin typeface="WordVisiPilcrow_MSFontService"/>
              </a:rPr>
              <a:t> </a:t>
            </a:r>
            <a:br>
              <a:rPr lang="en-CA" b="0" i="0" dirty="0">
                <a:solidFill>
                  <a:srgbClr val="000000"/>
                </a:solidFill>
                <a:effectLst/>
                <a:latin typeface="Segoe UI" panose="020B0502040204020203" pitchFamily="34" charset="0"/>
              </a:rPr>
            </a:br>
            <a:br>
              <a:rPr lang="en-CA" b="0" i="0" dirty="0">
                <a:solidFill>
                  <a:srgbClr val="000000"/>
                </a:solidFill>
                <a:effectLst/>
                <a:latin typeface="Segoe UI" panose="020B0502040204020203" pitchFamily="34" charset="0"/>
              </a:rPr>
            </a:br>
            <a:r>
              <a:rPr kumimoji="0" lang="en-US" altLang="en-US" sz="3100" b="1" i="0" strike="noStrike" cap="none" normalizeH="0" baseline="0" dirty="0">
                <a:ln>
                  <a:noFill/>
                </a:ln>
                <a:solidFill>
                  <a:schemeClr val="tx1"/>
                </a:solidFill>
                <a:effectLst/>
                <a:latin typeface="WordVisi_MSFontService"/>
              </a:rPr>
              <a:t>Complaints and Requests for Assistance by Site (2024-2025)</a:t>
            </a:r>
            <a:br>
              <a:rPr lang="en-CA" b="0" i="0" dirty="0">
                <a:solidFill>
                  <a:srgbClr val="000000"/>
                </a:solidFill>
                <a:effectLst/>
                <a:latin typeface="Segoe UI" panose="020B0502040204020203" pitchFamily="34" charset="0"/>
              </a:rPr>
            </a:br>
            <a:endParaRPr lang="en-US" dirty="0"/>
          </a:p>
        </p:txBody>
      </p:sp>
      <p:sp>
        <p:nvSpPr>
          <p:cNvPr id="8" name="Rectangle 2">
            <a:extLst>
              <a:ext uri="{FF2B5EF4-FFF2-40B4-BE49-F238E27FC236}">
                <a16:creationId xmlns:a16="http://schemas.microsoft.com/office/drawing/2014/main" id="{36648473-F0B3-67C2-B5F7-05497483C485}"/>
              </a:ext>
            </a:extLst>
          </p:cNvPr>
          <p:cNvSpPr>
            <a:spLocks noChangeArrowheads="1"/>
          </p:cNvSpPr>
          <p:nvPr/>
        </p:nvSpPr>
        <p:spPr bwMode="auto">
          <a:xfrm>
            <a:off x="-4219107" y="0"/>
            <a:ext cx="18265505"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WordVisiPilcrow_MSFontService"/>
              </a:rPr>
              <a:t> </a:t>
            </a:r>
            <a:endParaRPr kumimoji="0" lang="en-US" altLang="en-US" sz="7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5" name="Content Placeholder 4">
            <a:extLst>
              <a:ext uri="{FF2B5EF4-FFF2-40B4-BE49-F238E27FC236}">
                <a16:creationId xmlns:a16="http://schemas.microsoft.com/office/drawing/2014/main" id="{FE1173E4-2DAE-26A3-3821-7431B263B7EF}"/>
              </a:ext>
            </a:extLst>
          </p:cNvPr>
          <p:cNvGraphicFramePr>
            <a:graphicFrameLocks noGrp="1"/>
          </p:cNvGraphicFramePr>
          <p:nvPr>
            <p:ph idx="1"/>
          </p:nvPr>
        </p:nvGraphicFramePr>
        <p:xfrm>
          <a:off x="1331089" y="1497967"/>
          <a:ext cx="7442521" cy="4706058"/>
        </p:xfrm>
        <a:graphic>
          <a:graphicData uri="http://schemas.openxmlformats.org/drawingml/2006/table">
            <a:tbl>
              <a:tblPr/>
              <a:tblGrid>
                <a:gridCol w="3414450">
                  <a:extLst>
                    <a:ext uri="{9D8B030D-6E8A-4147-A177-3AD203B41FA5}">
                      <a16:colId xmlns:a16="http://schemas.microsoft.com/office/drawing/2014/main" val="2757303387"/>
                    </a:ext>
                  </a:extLst>
                </a:gridCol>
                <a:gridCol w="1858283">
                  <a:extLst>
                    <a:ext uri="{9D8B030D-6E8A-4147-A177-3AD203B41FA5}">
                      <a16:colId xmlns:a16="http://schemas.microsoft.com/office/drawing/2014/main" val="797085166"/>
                    </a:ext>
                  </a:extLst>
                </a:gridCol>
                <a:gridCol w="2169788">
                  <a:extLst>
                    <a:ext uri="{9D8B030D-6E8A-4147-A177-3AD203B41FA5}">
                      <a16:colId xmlns:a16="http://schemas.microsoft.com/office/drawing/2014/main" val="1042341038"/>
                    </a:ext>
                  </a:extLst>
                </a:gridCol>
              </a:tblGrid>
              <a:tr h="642768">
                <a:tc>
                  <a:txBody>
                    <a:bodyPr/>
                    <a:lstStyle/>
                    <a:p>
                      <a:pPr algn="ctr" rtl="0" fontAlgn="base"/>
                      <a:r>
                        <a:rPr lang="en-GB" sz="1300" b="1" i="0" dirty="0">
                          <a:solidFill>
                            <a:srgbClr val="FFFFFF"/>
                          </a:solidFill>
                          <a:effectLst/>
                          <a:latin typeface="WordVisi_MSFontService"/>
                        </a:rPr>
                        <a:t>Site to which the communication received</a:t>
                      </a:r>
                      <a:r>
                        <a:rPr lang="en-GB" sz="1300" b="0" i="0" dirty="0">
                          <a:solidFill>
                            <a:srgbClr val="FFFFFF"/>
                          </a:solidFill>
                          <a:effectLst/>
                          <a:latin typeface="Cambria" panose="02040503050406030204" pitchFamily="18" charset="0"/>
                        </a:rPr>
                        <a:t> </a:t>
                      </a:r>
                      <a:r>
                        <a:rPr lang="en-GB" sz="1300" b="1" i="0" dirty="0">
                          <a:solidFill>
                            <a:srgbClr val="FFFFFF"/>
                          </a:solidFill>
                          <a:effectLst/>
                          <a:latin typeface="WordVisi_MSFontService"/>
                        </a:rPr>
                        <a:t>pertains</a:t>
                      </a:r>
                      <a:endParaRPr lang="en-GB" sz="1300" b="0" i="0" dirty="0">
                        <a:effectLst/>
                      </a:endParaRPr>
                    </a:p>
                  </a:txBody>
                  <a:tcPr marL="80996" marR="80996" marT="40498" marB="40498"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0000"/>
                    </a:solidFill>
                  </a:tcPr>
                </a:tc>
                <a:tc>
                  <a:txBody>
                    <a:bodyPr/>
                    <a:lstStyle/>
                    <a:p>
                      <a:pPr algn="ctr" rtl="0" fontAlgn="base"/>
                      <a:r>
                        <a:rPr lang="en-GB" sz="1300" b="1" i="0" dirty="0">
                          <a:solidFill>
                            <a:srgbClr val="FFFFFF"/>
                          </a:solidFill>
                          <a:effectLst/>
                          <a:latin typeface="WordVisi_MSFontService"/>
                        </a:rPr>
                        <a:t>Communications received</a:t>
                      </a:r>
                      <a:r>
                        <a:rPr lang="en-GB" sz="1300" b="0" i="0" dirty="0">
                          <a:solidFill>
                            <a:srgbClr val="FFFFFF"/>
                          </a:solidFill>
                          <a:effectLst/>
                          <a:latin typeface="Cambria" panose="02040503050406030204" pitchFamily="18" charset="0"/>
                        </a:rPr>
                        <a:t> </a:t>
                      </a:r>
                      <a:endParaRPr lang="en-GB" sz="1300" b="0" i="0" dirty="0">
                        <a:effectLst/>
                      </a:endParaRPr>
                    </a:p>
                  </a:txBody>
                  <a:tcPr marL="80996" marR="80996" marT="40498" marB="40498"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0000"/>
                    </a:solidFill>
                  </a:tcPr>
                </a:tc>
                <a:tc>
                  <a:txBody>
                    <a:bodyPr/>
                    <a:lstStyle/>
                    <a:p>
                      <a:pPr algn="ctr" rtl="0" fontAlgn="base"/>
                      <a:r>
                        <a:rPr lang="en-GB" sz="1300" b="1" i="0">
                          <a:solidFill>
                            <a:srgbClr val="FFFFFF"/>
                          </a:solidFill>
                          <a:effectLst/>
                          <a:latin typeface="WordVisi_MSFontService"/>
                        </a:rPr>
                        <a:t>Proportion of total communications received</a:t>
                      </a:r>
                      <a:r>
                        <a:rPr lang="en-GB" sz="1300" b="0" i="0">
                          <a:solidFill>
                            <a:srgbClr val="FFFFFF"/>
                          </a:solidFill>
                          <a:effectLst/>
                          <a:latin typeface="Cambria" panose="02040503050406030204" pitchFamily="18" charset="0"/>
                        </a:rPr>
                        <a:t> </a:t>
                      </a:r>
                      <a:endParaRPr lang="en-GB" sz="1300" b="0" i="0">
                        <a:effectLst/>
                      </a:endParaRPr>
                    </a:p>
                  </a:txBody>
                  <a:tcPr marL="80996" marR="80996" marT="40498" marB="40498"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0000"/>
                    </a:solidFill>
                  </a:tcPr>
                </a:tc>
                <a:extLst>
                  <a:ext uri="{0D108BD9-81ED-4DB2-BD59-A6C34878D82A}">
                    <a16:rowId xmlns:a16="http://schemas.microsoft.com/office/drawing/2014/main" val="1226707872"/>
                  </a:ext>
                </a:extLst>
              </a:tr>
              <a:tr h="386723">
                <a:tc>
                  <a:txBody>
                    <a:bodyPr/>
                    <a:lstStyle/>
                    <a:p>
                      <a:pPr algn="l" rtl="0" fontAlgn="base"/>
                      <a:r>
                        <a:rPr lang="en-GB" sz="1300" b="0" i="0" dirty="0">
                          <a:effectLst/>
                          <a:latin typeface="WordVisi_MSFontService"/>
                        </a:rPr>
                        <a:t>MUHC (non-site specific / not specified)</a:t>
                      </a:r>
                      <a:r>
                        <a:rPr lang="en-GB" sz="1300" b="0" i="0" dirty="0">
                          <a:effectLst/>
                          <a:latin typeface="Cambria" panose="02040503050406030204" pitchFamily="18" charset="0"/>
                        </a:rPr>
                        <a:t> </a:t>
                      </a:r>
                      <a:endParaRPr lang="en-GB" sz="1300" b="0" i="0" dirty="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GB" sz="1300" b="0" i="0">
                          <a:effectLst/>
                          <a:latin typeface="WordVisi_MSFontService"/>
                        </a:rPr>
                        <a:t>116</a:t>
                      </a:r>
                      <a:r>
                        <a:rPr lang="en-GB" sz="1300" b="0" i="0">
                          <a:effectLst/>
                          <a:latin typeface="Cambria" panose="02040503050406030204" pitchFamily="18" charset="0"/>
                        </a:rPr>
                        <a:t> </a:t>
                      </a:r>
                      <a:endParaRPr lang="en-GB" sz="1300" b="0" i="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GB" sz="1300" b="0" i="0">
                          <a:effectLst/>
                          <a:latin typeface="WordVisi_MSFontService"/>
                        </a:rPr>
                        <a:t>32%</a:t>
                      </a:r>
                      <a:r>
                        <a:rPr lang="en-GB" sz="1300" b="0" i="0">
                          <a:effectLst/>
                          <a:latin typeface="Cambria" panose="02040503050406030204" pitchFamily="18" charset="0"/>
                        </a:rPr>
                        <a:t> </a:t>
                      </a:r>
                      <a:endParaRPr lang="en-GB" sz="1300" b="0" i="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869863393"/>
                  </a:ext>
                </a:extLst>
              </a:tr>
              <a:tr h="281630">
                <a:tc>
                  <a:txBody>
                    <a:bodyPr/>
                    <a:lstStyle/>
                    <a:p>
                      <a:pPr algn="l" rtl="0" fontAlgn="base"/>
                      <a:r>
                        <a:rPr lang="en-GB" sz="1300" b="0" i="0" dirty="0">
                          <a:effectLst/>
                          <a:latin typeface="WordVisi_MSFontService"/>
                        </a:rPr>
                        <a:t>Royal Victoria Hospital </a:t>
                      </a:r>
                      <a:r>
                        <a:rPr lang="en-GB" sz="1300" b="0" i="0" dirty="0">
                          <a:effectLst/>
                          <a:latin typeface="Cambria" panose="02040503050406030204" pitchFamily="18" charset="0"/>
                        </a:rPr>
                        <a:t> </a:t>
                      </a:r>
                      <a:endParaRPr lang="en-GB" sz="1300" b="0" i="0" dirty="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GB" sz="1300" b="0" i="0">
                          <a:effectLst/>
                          <a:latin typeface="WordVisi_MSFontService"/>
                        </a:rPr>
                        <a:t>111</a:t>
                      </a:r>
                      <a:r>
                        <a:rPr lang="en-GB" sz="1300" b="0" i="0">
                          <a:effectLst/>
                          <a:latin typeface="Cambria" panose="02040503050406030204" pitchFamily="18" charset="0"/>
                        </a:rPr>
                        <a:t> </a:t>
                      </a:r>
                      <a:endParaRPr lang="en-GB" sz="1300" b="0" i="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GB" sz="1300" b="0" i="0">
                          <a:effectLst/>
                          <a:latin typeface="WordVisi_MSFontService"/>
                        </a:rPr>
                        <a:t>30%</a:t>
                      </a:r>
                      <a:r>
                        <a:rPr lang="en-GB" sz="1300" b="0" i="0">
                          <a:effectLst/>
                          <a:latin typeface="Cambria" panose="02040503050406030204" pitchFamily="18" charset="0"/>
                        </a:rPr>
                        <a:t> </a:t>
                      </a:r>
                      <a:endParaRPr lang="en-GB" sz="1300" b="0" i="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822944446"/>
                  </a:ext>
                </a:extLst>
              </a:tr>
              <a:tr h="281630">
                <a:tc>
                  <a:txBody>
                    <a:bodyPr/>
                    <a:lstStyle/>
                    <a:p>
                      <a:pPr algn="l" rtl="0" fontAlgn="base"/>
                      <a:r>
                        <a:rPr lang="en-GB" sz="1300" b="0" i="0" dirty="0">
                          <a:effectLst/>
                          <a:latin typeface="WordVisi_MSFontService"/>
                        </a:rPr>
                        <a:t>Montreal General Hospital</a:t>
                      </a:r>
                      <a:r>
                        <a:rPr lang="en-GB" sz="1300" b="0" i="0" dirty="0">
                          <a:effectLst/>
                          <a:latin typeface="Cambria" panose="02040503050406030204" pitchFamily="18" charset="0"/>
                        </a:rPr>
                        <a:t> </a:t>
                      </a:r>
                      <a:endParaRPr lang="en-GB" sz="1300" b="0" i="0" dirty="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GB" sz="1300" b="0" i="0">
                          <a:effectLst/>
                          <a:latin typeface="WordVisi_MSFontService"/>
                        </a:rPr>
                        <a:t>53</a:t>
                      </a:r>
                      <a:r>
                        <a:rPr lang="en-GB" sz="1300" b="0" i="0">
                          <a:effectLst/>
                          <a:latin typeface="Cambria" panose="02040503050406030204" pitchFamily="18" charset="0"/>
                        </a:rPr>
                        <a:t> </a:t>
                      </a:r>
                      <a:endParaRPr lang="en-GB" sz="1300" b="0" i="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GB" sz="1300" b="0" i="0">
                          <a:effectLst/>
                          <a:latin typeface="WordVisi_MSFontService"/>
                        </a:rPr>
                        <a:t>14%</a:t>
                      </a:r>
                      <a:r>
                        <a:rPr lang="en-GB" sz="1300" b="0" i="0">
                          <a:effectLst/>
                          <a:latin typeface="Cambria" panose="02040503050406030204" pitchFamily="18" charset="0"/>
                        </a:rPr>
                        <a:t> </a:t>
                      </a:r>
                      <a:endParaRPr lang="en-GB" sz="1300" b="0" i="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401510089"/>
                  </a:ext>
                </a:extLst>
              </a:tr>
              <a:tr h="281630">
                <a:tc>
                  <a:txBody>
                    <a:bodyPr/>
                    <a:lstStyle/>
                    <a:p>
                      <a:pPr algn="l" rtl="0" fontAlgn="base"/>
                      <a:r>
                        <a:rPr lang="en-GB" sz="1300" b="0" i="0" dirty="0">
                          <a:effectLst/>
                          <a:latin typeface="WordVisi_MSFontService"/>
                        </a:rPr>
                        <a:t>Cedars Cancer Centre</a:t>
                      </a:r>
                      <a:r>
                        <a:rPr lang="en-GB" sz="1300" b="0" i="0" dirty="0">
                          <a:effectLst/>
                          <a:latin typeface="Cambria" panose="02040503050406030204" pitchFamily="18" charset="0"/>
                        </a:rPr>
                        <a:t> </a:t>
                      </a:r>
                      <a:endParaRPr lang="en-GB" sz="1300" b="0" i="0" dirty="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solidFill>
                      <a:srgbClr val="D9D9D9"/>
                    </a:solidFill>
                  </a:tcPr>
                </a:tc>
                <a:tc>
                  <a:txBody>
                    <a:bodyPr/>
                    <a:lstStyle/>
                    <a:p>
                      <a:pPr algn="ctr" rtl="0" fontAlgn="base"/>
                      <a:r>
                        <a:rPr lang="en-GB" sz="1300" b="0" i="0" dirty="0">
                          <a:effectLst/>
                          <a:latin typeface="WordVisi_MSFontService"/>
                        </a:rPr>
                        <a:t>32</a:t>
                      </a:r>
                      <a:r>
                        <a:rPr lang="en-GB" sz="1300" b="0" i="0" dirty="0">
                          <a:effectLst/>
                          <a:latin typeface="Cambria" panose="02040503050406030204" pitchFamily="18" charset="0"/>
                        </a:rPr>
                        <a:t> </a:t>
                      </a:r>
                      <a:endParaRPr lang="en-GB" sz="1300" b="0" i="0" dirty="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GB" sz="1300" b="0" i="0">
                          <a:effectLst/>
                          <a:latin typeface="WordVisi_MSFontService"/>
                        </a:rPr>
                        <a:t>9%</a:t>
                      </a:r>
                      <a:r>
                        <a:rPr lang="en-GB" sz="1300" b="0" i="0">
                          <a:effectLst/>
                          <a:latin typeface="Cambria" panose="02040503050406030204" pitchFamily="18" charset="0"/>
                        </a:rPr>
                        <a:t> </a:t>
                      </a:r>
                      <a:endParaRPr lang="en-GB" sz="1300" b="0" i="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84900612"/>
                  </a:ext>
                </a:extLst>
              </a:tr>
              <a:tr h="281630">
                <a:tc>
                  <a:txBody>
                    <a:bodyPr/>
                    <a:lstStyle/>
                    <a:p>
                      <a:pPr algn="l" rtl="0" fontAlgn="base"/>
                      <a:r>
                        <a:rPr lang="en-GB" sz="1300" b="0" i="0" dirty="0">
                          <a:effectLst/>
                          <a:latin typeface="WordVisi_MSFontService"/>
                        </a:rPr>
                        <a:t>Montreal Children’s Hospital</a:t>
                      </a:r>
                      <a:r>
                        <a:rPr lang="en-GB" sz="1300" b="0" i="0" dirty="0">
                          <a:effectLst/>
                          <a:latin typeface="Cambria" panose="02040503050406030204" pitchFamily="18" charset="0"/>
                        </a:rPr>
                        <a:t> </a:t>
                      </a:r>
                      <a:endParaRPr lang="en-GB" sz="1300" b="0" i="0" dirty="0">
                        <a:effectLst/>
                      </a:endParaRPr>
                    </a:p>
                  </a:txBody>
                  <a:tcPr marL="80996" marR="80996" marT="40498" marB="40498">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ase"/>
                      <a:r>
                        <a:rPr lang="en-GB" sz="1300" b="0" i="0">
                          <a:effectLst/>
                          <a:latin typeface="WordVisi_MSFontService"/>
                        </a:rPr>
                        <a:t>13</a:t>
                      </a:r>
                      <a:r>
                        <a:rPr lang="en-GB" sz="1300" b="0" i="0">
                          <a:effectLst/>
                          <a:latin typeface="Cambria" panose="02040503050406030204" pitchFamily="18" charset="0"/>
                        </a:rPr>
                        <a:t> </a:t>
                      </a:r>
                      <a:endParaRPr lang="en-GB" sz="1300" b="0" i="0">
                        <a:effectLst/>
                      </a:endParaRPr>
                    </a:p>
                  </a:txBody>
                  <a:tcPr marL="80996" marR="80996" marT="40498" marB="40498">
                    <a:lnL w="12700"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GB" sz="1300" b="0" i="0">
                          <a:effectLst/>
                          <a:latin typeface="WordVisi_MSFontService"/>
                        </a:rPr>
                        <a:t>4%</a:t>
                      </a:r>
                      <a:r>
                        <a:rPr lang="en-GB" sz="1300" b="0" i="0">
                          <a:effectLst/>
                          <a:latin typeface="Cambria" panose="02040503050406030204" pitchFamily="18" charset="0"/>
                        </a:rPr>
                        <a:t> </a:t>
                      </a:r>
                      <a:endParaRPr lang="en-GB" sz="1300" b="0" i="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97876981"/>
                  </a:ext>
                </a:extLst>
              </a:tr>
              <a:tr h="281630">
                <a:tc>
                  <a:txBody>
                    <a:bodyPr/>
                    <a:lstStyle/>
                    <a:p>
                      <a:pPr algn="l" rtl="0" fontAlgn="base"/>
                      <a:r>
                        <a:rPr lang="en-GB" sz="1300" b="0" i="0" dirty="0">
                          <a:effectLst/>
                          <a:latin typeface="WordVisi_MSFontService"/>
                        </a:rPr>
                        <a:t>Montreal Neurological Hospital</a:t>
                      </a:r>
                      <a:r>
                        <a:rPr lang="en-GB" sz="1300" b="0" i="0" dirty="0">
                          <a:effectLst/>
                          <a:latin typeface="Cambria" panose="02040503050406030204" pitchFamily="18" charset="0"/>
                        </a:rPr>
                        <a:t> </a:t>
                      </a:r>
                      <a:endParaRPr lang="en-GB" sz="1300" b="0" i="0" dirty="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GB" sz="1300" b="0" i="0" dirty="0">
                          <a:effectLst/>
                          <a:latin typeface="WordVisi_MSFontService"/>
                        </a:rPr>
                        <a:t>10</a:t>
                      </a:r>
                      <a:r>
                        <a:rPr lang="en-GB" sz="1300" b="0" i="0" dirty="0">
                          <a:effectLst/>
                          <a:latin typeface="Cambria" panose="02040503050406030204" pitchFamily="18" charset="0"/>
                        </a:rPr>
                        <a:t> </a:t>
                      </a:r>
                      <a:endParaRPr lang="en-GB" sz="1300" b="0" i="0" dirty="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GB" sz="1300" b="0" i="0">
                          <a:effectLst/>
                          <a:latin typeface="WordVisi_MSFontService"/>
                        </a:rPr>
                        <a:t>3%</a:t>
                      </a:r>
                      <a:r>
                        <a:rPr lang="en-GB" sz="1300" b="0" i="0">
                          <a:effectLst/>
                          <a:latin typeface="Cambria" panose="02040503050406030204" pitchFamily="18" charset="0"/>
                        </a:rPr>
                        <a:t> </a:t>
                      </a:r>
                      <a:endParaRPr lang="en-GB" sz="1300" b="0" i="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1696416782"/>
                  </a:ext>
                </a:extLst>
              </a:tr>
              <a:tr h="281630">
                <a:tc>
                  <a:txBody>
                    <a:bodyPr/>
                    <a:lstStyle/>
                    <a:p>
                      <a:pPr algn="l" rtl="0" fontAlgn="base"/>
                      <a:r>
                        <a:rPr lang="en-GB" sz="1300" b="0" i="0" dirty="0">
                          <a:effectLst/>
                          <a:latin typeface="WordVisi_MSFontService"/>
                        </a:rPr>
                        <a:t>Other</a:t>
                      </a:r>
                      <a:r>
                        <a:rPr lang="en-GB" sz="1300" b="0" i="0" dirty="0">
                          <a:effectLst/>
                          <a:latin typeface="Cambria" panose="02040503050406030204" pitchFamily="18" charset="0"/>
                        </a:rPr>
                        <a:t> </a:t>
                      </a:r>
                      <a:endParaRPr lang="en-GB" sz="1300" b="0" i="0" dirty="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GB" sz="1300" b="0" i="0" dirty="0">
                          <a:effectLst/>
                          <a:latin typeface="WordVisi_MSFontService"/>
                        </a:rPr>
                        <a:t>9</a:t>
                      </a:r>
                      <a:r>
                        <a:rPr lang="en-GB" sz="1300" b="0" i="0" dirty="0">
                          <a:effectLst/>
                          <a:latin typeface="Cambria" panose="02040503050406030204" pitchFamily="18" charset="0"/>
                        </a:rPr>
                        <a:t> </a:t>
                      </a:r>
                      <a:endParaRPr lang="en-GB" sz="1300" b="0" i="0" dirty="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GB" sz="1300" b="0" i="0">
                          <a:effectLst/>
                          <a:latin typeface="WordVisi_MSFontService"/>
                        </a:rPr>
                        <a:t>2%</a:t>
                      </a:r>
                      <a:r>
                        <a:rPr lang="en-GB" sz="1300" b="0" i="0">
                          <a:effectLst/>
                          <a:latin typeface="Cambria" panose="02040503050406030204" pitchFamily="18" charset="0"/>
                        </a:rPr>
                        <a:t> </a:t>
                      </a:r>
                      <a:endParaRPr lang="en-GB" sz="1300" b="0" i="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088097168"/>
                  </a:ext>
                </a:extLst>
              </a:tr>
              <a:tr h="281630">
                <a:tc>
                  <a:txBody>
                    <a:bodyPr/>
                    <a:lstStyle/>
                    <a:p>
                      <a:pPr algn="l" rtl="0" fontAlgn="base"/>
                      <a:r>
                        <a:rPr lang="en-GB" sz="1300" b="0" i="0">
                          <a:effectLst/>
                          <a:latin typeface="WordVisi_MSFontService"/>
                        </a:rPr>
                        <a:t>Lachine Hospital</a:t>
                      </a:r>
                      <a:r>
                        <a:rPr lang="en-GB" sz="1300" b="0" i="0">
                          <a:effectLst/>
                          <a:latin typeface="Cambria" panose="02040503050406030204" pitchFamily="18" charset="0"/>
                        </a:rPr>
                        <a:t> </a:t>
                      </a:r>
                      <a:endParaRPr lang="en-GB" sz="1300" b="0" i="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GB" sz="1300" b="0" i="0" dirty="0">
                          <a:effectLst/>
                          <a:latin typeface="WordVisi_MSFontService"/>
                        </a:rPr>
                        <a:t>6</a:t>
                      </a:r>
                      <a:r>
                        <a:rPr lang="en-GB" sz="1300" b="0" i="0" dirty="0">
                          <a:effectLst/>
                          <a:latin typeface="Cambria" panose="02040503050406030204" pitchFamily="18" charset="0"/>
                        </a:rPr>
                        <a:t> </a:t>
                      </a:r>
                      <a:endParaRPr lang="en-GB" sz="1300" b="0" i="0" dirty="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GB" sz="1300" b="0" i="0" dirty="0">
                          <a:effectLst/>
                          <a:latin typeface="WordVisi_MSFontService"/>
                        </a:rPr>
                        <a:t>2%</a:t>
                      </a:r>
                      <a:r>
                        <a:rPr lang="en-GB" sz="1300" b="0" i="0" dirty="0">
                          <a:effectLst/>
                          <a:latin typeface="Cambria" panose="02040503050406030204" pitchFamily="18" charset="0"/>
                        </a:rPr>
                        <a:t> </a:t>
                      </a:r>
                      <a:endParaRPr lang="en-GB" sz="1300" b="0" i="0" dirty="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3283319128"/>
                  </a:ext>
                </a:extLst>
              </a:tr>
              <a:tr h="281630">
                <a:tc>
                  <a:txBody>
                    <a:bodyPr/>
                    <a:lstStyle/>
                    <a:p>
                      <a:pPr algn="l" rtl="0" fontAlgn="base"/>
                      <a:r>
                        <a:rPr lang="en-GB" sz="1300" b="0" i="0" dirty="0">
                          <a:effectLst/>
                          <a:latin typeface="WordVisi_MSFontService"/>
                        </a:rPr>
                        <a:t>Montreal Chest Institute</a:t>
                      </a:r>
                      <a:r>
                        <a:rPr lang="en-GB" sz="1300" b="0" i="0" dirty="0">
                          <a:effectLst/>
                          <a:latin typeface="Cambria" panose="02040503050406030204" pitchFamily="18" charset="0"/>
                        </a:rPr>
                        <a:t> </a:t>
                      </a:r>
                      <a:endParaRPr lang="en-GB" sz="1300" b="0" i="0" dirty="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GB" sz="1300" b="0" i="0">
                          <a:effectLst/>
                          <a:latin typeface="WordVisi_MSFontService"/>
                        </a:rPr>
                        <a:t>5</a:t>
                      </a:r>
                      <a:r>
                        <a:rPr lang="en-GB" sz="1300" b="0" i="0">
                          <a:effectLst/>
                          <a:latin typeface="Cambria" panose="02040503050406030204" pitchFamily="18" charset="0"/>
                        </a:rPr>
                        <a:t> </a:t>
                      </a:r>
                      <a:endParaRPr lang="en-GB" sz="1300" b="0" i="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GB" sz="1300" b="0" i="0" dirty="0">
                          <a:effectLst/>
                          <a:latin typeface="WordVisi_MSFontService"/>
                        </a:rPr>
                        <a:t>1%</a:t>
                      </a:r>
                      <a:r>
                        <a:rPr lang="en-GB" sz="1300" b="0" i="0" dirty="0">
                          <a:effectLst/>
                          <a:latin typeface="Cambria" panose="02040503050406030204" pitchFamily="18" charset="0"/>
                        </a:rPr>
                        <a:t> </a:t>
                      </a:r>
                      <a:endParaRPr lang="en-GB" sz="1300" b="0" i="0" dirty="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977924318"/>
                  </a:ext>
                </a:extLst>
              </a:tr>
              <a:tr h="281630">
                <a:tc>
                  <a:txBody>
                    <a:bodyPr/>
                    <a:lstStyle/>
                    <a:p>
                      <a:pPr algn="l" rtl="0" fontAlgn="base"/>
                      <a:r>
                        <a:rPr lang="en-GB" sz="1300" b="0" i="0">
                          <a:effectLst/>
                          <a:latin typeface="WordVisi_MSFontService"/>
                        </a:rPr>
                        <a:t>CHSLD Camille Lefebvre</a:t>
                      </a:r>
                      <a:r>
                        <a:rPr lang="en-GB" sz="1300" b="0" i="0">
                          <a:effectLst/>
                          <a:latin typeface="Cambria" panose="02040503050406030204" pitchFamily="18" charset="0"/>
                        </a:rPr>
                        <a:t> </a:t>
                      </a:r>
                      <a:endParaRPr lang="en-GB" sz="1300" b="0" i="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GB" sz="1300" b="0" i="0">
                          <a:effectLst/>
                          <a:latin typeface="WordVisi_MSFontService"/>
                        </a:rPr>
                        <a:t>4</a:t>
                      </a:r>
                      <a:r>
                        <a:rPr lang="en-GB" sz="1300" b="0" i="0">
                          <a:effectLst/>
                          <a:latin typeface="Cambria" panose="02040503050406030204" pitchFamily="18" charset="0"/>
                        </a:rPr>
                        <a:t> </a:t>
                      </a:r>
                      <a:endParaRPr lang="en-GB" sz="1300" b="0" i="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GB" sz="1300" b="0" i="0" dirty="0">
                          <a:effectLst/>
                          <a:latin typeface="WordVisi_MSFontService"/>
                        </a:rPr>
                        <a:t>1%</a:t>
                      </a:r>
                      <a:r>
                        <a:rPr lang="en-GB" sz="1300" b="0" i="0" dirty="0">
                          <a:effectLst/>
                          <a:latin typeface="Cambria" panose="02040503050406030204" pitchFamily="18" charset="0"/>
                        </a:rPr>
                        <a:t> </a:t>
                      </a:r>
                      <a:endParaRPr lang="en-GB" sz="1300" b="0" i="0" dirty="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503747758"/>
                  </a:ext>
                </a:extLst>
              </a:tr>
              <a:tr h="281630">
                <a:tc>
                  <a:txBody>
                    <a:bodyPr/>
                    <a:lstStyle/>
                    <a:p>
                      <a:pPr algn="l" rtl="0" fontAlgn="base"/>
                      <a:r>
                        <a:rPr lang="en-GB" sz="1300" b="0" i="0">
                          <a:effectLst/>
                          <a:latin typeface="WordVisi_MSFontService"/>
                        </a:rPr>
                        <a:t>Allen Memorial Institute</a:t>
                      </a:r>
                      <a:r>
                        <a:rPr lang="en-GB" sz="1300" b="0" i="0">
                          <a:effectLst/>
                          <a:latin typeface="Cambria" panose="02040503050406030204" pitchFamily="18" charset="0"/>
                        </a:rPr>
                        <a:t> </a:t>
                      </a:r>
                      <a:endParaRPr lang="en-GB" sz="1300" b="0" i="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GB" sz="1300" b="0" i="0">
                          <a:effectLst/>
                          <a:latin typeface="WordVisi_MSFontService"/>
                        </a:rPr>
                        <a:t>3</a:t>
                      </a:r>
                      <a:r>
                        <a:rPr lang="en-GB" sz="1300" b="0" i="0">
                          <a:effectLst/>
                          <a:latin typeface="Cambria" panose="02040503050406030204" pitchFamily="18" charset="0"/>
                        </a:rPr>
                        <a:t> </a:t>
                      </a:r>
                      <a:endParaRPr lang="en-GB" sz="1300" b="0" i="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GB" sz="1300" b="0" i="0" dirty="0">
                          <a:effectLst/>
                          <a:latin typeface="WordVisi_MSFontService"/>
                        </a:rPr>
                        <a:t>1%</a:t>
                      </a:r>
                      <a:r>
                        <a:rPr lang="en-GB" sz="1300" b="0" i="0" dirty="0">
                          <a:effectLst/>
                          <a:latin typeface="Cambria" panose="02040503050406030204" pitchFamily="18" charset="0"/>
                        </a:rPr>
                        <a:t> </a:t>
                      </a:r>
                      <a:endParaRPr lang="en-GB" sz="1300" b="0" i="0" dirty="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64153960"/>
                  </a:ext>
                </a:extLst>
              </a:tr>
              <a:tr h="281630">
                <a:tc>
                  <a:txBody>
                    <a:bodyPr/>
                    <a:lstStyle/>
                    <a:p>
                      <a:pPr algn="l" rtl="0" fontAlgn="base"/>
                      <a:r>
                        <a:rPr lang="en-GB" sz="1300" b="0" i="0">
                          <a:effectLst/>
                          <a:latin typeface="WordVisi_MSFontService"/>
                        </a:rPr>
                        <a:t>Reproductive Centre</a:t>
                      </a:r>
                      <a:r>
                        <a:rPr lang="en-GB" sz="1300" b="0" i="0">
                          <a:effectLst/>
                          <a:latin typeface="Cambria" panose="02040503050406030204" pitchFamily="18" charset="0"/>
                        </a:rPr>
                        <a:t> </a:t>
                      </a:r>
                      <a:endParaRPr lang="en-GB" sz="1300" b="0" i="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GB" sz="1300" b="0" i="0">
                          <a:effectLst/>
                          <a:latin typeface="WordVisi_MSFontService"/>
                        </a:rPr>
                        <a:t>3</a:t>
                      </a:r>
                      <a:r>
                        <a:rPr lang="en-GB" sz="1300" b="0" i="0">
                          <a:effectLst/>
                          <a:latin typeface="Cambria" panose="02040503050406030204" pitchFamily="18" charset="0"/>
                        </a:rPr>
                        <a:t> </a:t>
                      </a:r>
                      <a:endParaRPr lang="en-GB" sz="1300" b="0" i="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GB" sz="1300" b="0" i="0" dirty="0">
                          <a:effectLst/>
                          <a:latin typeface="WordVisi_MSFontService"/>
                        </a:rPr>
                        <a:t>1%</a:t>
                      </a:r>
                      <a:r>
                        <a:rPr lang="en-GB" sz="1300" b="0" i="0" dirty="0">
                          <a:effectLst/>
                          <a:latin typeface="Cambria" panose="02040503050406030204" pitchFamily="18" charset="0"/>
                        </a:rPr>
                        <a:t> </a:t>
                      </a:r>
                      <a:endParaRPr lang="en-GB" sz="1300" b="0" i="0" dirty="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3998936793"/>
                  </a:ext>
                </a:extLst>
              </a:tr>
              <a:tr h="281630">
                <a:tc>
                  <a:txBody>
                    <a:bodyPr/>
                    <a:lstStyle/>
                    <a:p>
                      <a:pPr algn="l" rtl="0" fontAlgn="base"/>
                      <a:r>
                        <a:rPr lang="en-GB" sz="1300" b="0" i="0">
                          <a:effectLst/>
                          <a:latin typeface="WordVisi_MSFontService"/>
                        </a:rPr>
                        <a:t>Adult Ophthalmology Clinic</a:t>
                      </a:r>
                      <a:r>
                        <a:rPr lang="en-GB" sz="1300" b="0" i="0">
                          <a:effectLst/>
                          <a:latin typeface="Cambria" panose="02040503050406030204" pitchFamily="18" charset="0"/>
                        </a:rPr>
                        <a:t> </a:t>
                      </a:r>
                      <a:endParaRPr lang="en-GB" sz="1300" b="0" i="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GB" sz="1300" b="0" i="0">
                          <a:effectLst/>
                          <a:latin typeface="WordVisi_MSFontService"/>
                        </a:rPr>
                        <a:t>3</a:t>
                      </a:r>
                      <a:r>
                        <a:rPr lang="en-GB" sz="1300" b="0" i="0">
                          <a:effectLst/>
                          <a:latin typeface="Cambria" panose="02040503050406030204" pitchFamily="18" charset="0"/>
                        </a:rPr>
                        <a:t> </a:t>
                      </a:r>
                      <a:endParaRPr lang="en-GB" sz="1300" b="0" i="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GB" sz="1300" b="0" i="0" dirty="0">
                          <a:effectLst/>
                          <a:latin typeface="WordVisi_MSFontService"/>
                        </a:rPr>
                        <a:t>1%</a:t>
                      </a:r>
                      <a:r>
                        <a:rPr lang="en-GB" sz="1300" b="0" i="0" dirty="0">
                          <a:effectLst/>
                          <a:latin typeface="Cambria" panose="02040503050406030204" pitchFamily="18" charset="0"/>
                        </a:rPr>
                        <a:t> </a:t>
                      </a:r>
                      <a:endParaRPr lang="en-GB" sz="1300" b="0" i="0" dirty="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856041768"/>
                  </a:ext>
                </a:extLst>
              </a:tr>
              <a:tr h="297007">
                <a:tc>
                  <a:txBody>
                    <a:bodyPr/>
                    <a:lstStyle/>
                    <a:p>
                      <a:pPr algn="l" rtl="0" fontAlgn="base"/>
                      <a:r>
                        <a:rPr lang="en-GB" sz="1400" b="1" i="1">
                          <a:effectLst/>
                          <a:latin typeface="WordVisi_MSFontService"/>
                        </a:rPr>
                        <a:t>Total</a:t>
                      </a:r>
                      <a:r>
                        <a:rPr lang="en-GB" sz="1400" b="0" i="0">
                          <a:effectLst/>
                          <a:latin typeface="Cambria" panose="02040503050406030204" pitchFamily="18" charset="0"/>
                        </a:rPr>
                        <a:t> </a:t>
                      </a:r>
                      <a:endParaRPr lang="en-GB" sz="1400" b="0" i="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BFBFBF"/>
                    </a:solidFill>
                  </a:tcPr>
                </a:tc>
                <a:tc>
                  <a:txBody>
                    <a:bodyPr/>
                    <a:lstStyle/>
                    <a:p>
                      <a:pPr algn="ctr" rtl="0" fontAlgn="base"/>
                      <a:r>
                        <a:rPr lang="en-GB" sz="1400" b="1" i="1" dirty="0">
                          <a:effectLst/>
                          <a:latin typeface="WordVisi_MSFontService"/>
                        </a:rPr>
                        <a:t>368</a:t>
                      </a:r>
                      <a:r>
                        <a:rPr lang="en-GB" sz="1400" b="0" i="0" dirty="0">
                          <a:effectLst/>
                          <a:latin typeface="Cambria" panose="02040503050406030204" pitchFamily="18" charset="0"/>
                        </a:rPr>
                        <a:t> </a:t>
                      </a:r>
                      <a:endParaRPr lang="en-GB" sz="1400" b="0" i="0" dirty="0">
                        <a:effectLst/>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BFBFBF"/>
                    </a:solidFill>
                  </a:tcPr>
                </a:tc>
                <a:tc>
                  <a:txBody>
                    <a:bodyPr/>
                    <a:lstStyle/>
                    <a:p>
                      <a:pPr algn="ctr" rtl="0" fontAlgn="base"/>
                      <a:r>
                        <a:rPr lang="en-GB" sz="1400" b="1" i="1" dirty="0">
                          <a:effectLst/>
                          <a:latin typeface="Cambria" panose="02040503050406030204" pitchFamily="18" charset="0"/>
                        </a:rPr>
                        <a:t> </a:t>
                      </a:r>
                      <a:endParaRPr lang="en-GB" sz="1400" b="1" i="1" dirty="0">
                        <a:effectLst/>
                        <a:latin typeface="WordVisi_MSFontService"/>
                      </a:endParaRPr>
                    </a:p>
                  </a:txBody>
                  <a:tcPr marL="80996" marR="80996" marT="40498" marB="4049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BFBFBF"/>
                    </a:solidFill>
                  </a:tcPr>
                </a:tc>
                <a:extLst>
                  <a:ext uri="{0D108BD9-81ED-4DB2-BD59-A6C34878D82A}">
                    <a16:rowId xmlns:a16="http://schemas.microsoft.com/office/drawing/2014/main" val="76866035"/>
                  </a:ext>
                </a:extLst>
              </a:tr>
            </a:tbl>
          </a:graphicData>
        </a:graphic>
      </p:graphicFrame>
      <p:sp>
        <p:nvSpPr>
          <p:cNvPr id="6" name="Rectangle 1">
            <a:extLst>
              <a:ext uri="{FF2B5EF4-FFF2-40B4-BE49-F238E27FC236}">
                <a16:creationId xmlns:a16="http://schemas.microsoft.com/office/drawing/2014/main" id="{7C074ACB-9B49-5682-0ED0-74D9089E0B3A}"/>
              </a:ext>
            </a:extLst>
          </p:cNvPr>
          <p:cNvSpPr>
            <a:spLocks noChangeArrowheads="1"/>
          </p:cNvSpPr>
          <p:nvPr/>
        </p:nvSpPr>
        <p:spPr bwMode="auto">
          <a:xfrm flipH="1">
            <a:off x="2353943" y="1122744"/>
            <a:ext cx="45719" cy="37522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WordVisiPilcrow_MSFontService"/>
              </a:rPr>
              <a:t> </a:t>
            </a:r>
            <a:endParaRPr kumimoji="0" lang="en-US" altLang="en-US" sz="7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WordVisiPilcrow_MSFontService"/>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710100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3BF03-D1C5-58EA-CFF0-197A30DAC9FD}"/>
              </a:ext>
            </a:extLst>
          </p:cNvPr>
          <p:cNvSpPr>
            <a:spLocks noGrp="1"/>
          </p:cNvSpPr>
          <p:nvPr>
            <p:ph type="title"/>
          </p:nvPr>
        </p:nvSpPr>
        <p:spPr>
          <a:xfrm>
            <a:off x="1572602" y="365128"/>
            <a:ext cx="7070884" cy="607145"/>
          </a:xfrm>
        </p:spPr>
        <p:txBody>
          <a:bodyPr>
            <a:noAutofit/>
          </a:bodyPr>
          <a:lstStyle/>
          <a:p>
            <a:r>
              <a:rPr kumimoji="0" lang="en-US" altLang="en-US" sz="2400" b="1" i="0" strike="noStrike" cap="none" normalizeH="0" baseline="0" dirty="0">
                <a:ln>
                  <a:noFill/>
                </a:ln>
                <a:solidFill>
                  <a:srgbClr val="000000"/>
                </a:solidFill>
                <a:effectLst/>
                <a:latin typeface="WordVisi_MSFontService"/>
              </a:rPr>
              <a:t>Comparative Percentage of Complaints and Requests for Assistance by Site over past 5 years</a:t>
            </a:r>
            <a:endParaRPr lang="en-US" sz="2400" dirty="0"/>
          </a:p>
        </p:txBody>
      </p:sp>
      <p:graphicFrame>
        <p:nvGraphicFramePr>
          <p:cNvPr id="4" name="Content Placeholder 3">
            <a:extLst>
              <a:ext uri="{FF2B5EF4-FFF2-40B4-BE49-F238E27FC236}">
                <a16:creationId xmlns:a16="http://schemas.microsoft.com/office/drawing/2014/main" id="{E1CE93D8-C797-8782-D8F2-4F4EC55A0DD4}"/>
              </a:ext>
            </a:extLst>
          </p:cNvPr>
          <p:cNvGraphicFramePr>
            <a:graphicFrameLocks noGrp="1"/>
          </p:cNvGraphicFramePr>
          <p:nvPr>
            <p:ph idx="1"/>
          </p:nvPr>
        </p:nvGraphicFramePr>
        <p:xfrm>
          <a:off x="1261641" y="1134318"/>
          <a:ext cx="7616141" cy="4932846"/>
        </p:xfrm>
        <a:graphic>
          <a:graphicData uri="http://schemas.openxmlformats.org/drawingml/2006/table">
            <a:tbl>
              <a:tblPr/>
              <a:tblGrid>
                <a:gridCol w="1622922">
                  <a:extLst>
                    <a:ext uri="{9D8B030D-6E8A-4147-A177-3AD203B41FA5}">
                      <a16:colId xmlns:a16="http://schemas.microsoft.com/office/drawing/2014/main" val="3692638924"/>
                    </a:ext>
                  </a:extLst>
                </a:gridCol>
                <a:gridCol w="1309929">
                  <a:extLst>
                    <a:ext uri="{9D8B030D-6E8A-4147-A177-3AD203B41FA5}">
                      <a16:colId xmlns:a16="http://schemas.microsoft.com/office/drawing/2014/main" val="1134689428"/>
                    </a:ext>
                  </a:extLst>
                </a:gridCol>
                <a:gridCol w="1217192">
                  <a:extLst>
                    <a:ext uri="{9D8B030D-6E8A-4147-A177-3AD203B41FA5}">
                      <a16:colId xmlns:a16="http://schemas.microsoft.com/office/drawing/2014/main" val="2554161133"/>
                    </a:ext>
                  </a:extLst>
                </a:gridCol>
                <a:gridCol w="1101269">
                  <a:extLst>
                    <a:ext uri="{9D8B030D-6E8A-4147-A177-3AD203B41FA5}">
                      <a16:colId xmlns:a16="http://schemas.microsoft.com/office/drawing/2014/main" val="1050269570"/>
                    </a:ext>
                  </a:extLst>
                </a:gridCol>
                <a:gridCol w="1147637">
                  <a:extLst>
                    <a:ext uri="{9D8B030D-6E8A-4147-A177-3AD203B41FA5}">
                      <a16:colId xmlns:a16="http://schemas.microsoft.com/office/drawing/2014/main" val="688908796"/>
                    </a:ext>
                  </a:extLst>
                </a:gridCol>
                <a:gridCol w="1217192">
                  <a:extLst>
                    <a:ext uri="{9D8B030D-6E8A-4147-A177-3AD203B41FA5}">
                      <a16:colId xmlns:a16="http://schemas.microsoft.com/office/drawing/2014/main" val="472934719"/>
                    </a:ext>
                  </a:extLst>
                </a:gridCol>
              </a:tblGrid>
              <a:tr h="549937">
                <a:tc>
                  <a:txBody>
                    <a:bodyPr/>
                    <a:lstStyle/>
                    <a:p>
                      <a:pPr algn="ctr" rtl="0" fontAlgn="base"/>
                      <a:r>
                        <a:rPr lang="en-CA" sz="1100" b="1" i="0" dirty="0">
                          <a:solidFill>
                            <a:srgbClr val="FFFFFF"/>
                          </a:solidFill>
                          <a:effectLst/>
                          <a:latin typeface="WordVisi_MSFontService"/>
                        </a:rPr>
                        <a:t>Site</a:t>
                      </a:r>
                      <a:r>
                        <a:rPr lang="en-CA" sz="1100" b="0" i="0" dirty="0">
                          <a:solidFill>
                            <a:srgbClr val="FFFFFF"/>
                          </a:solidFill>
                          <a:effectLst/>
                          <a:latin typeface="Cambria" panose="02040503050406030204" pitchFamily="18" charset="0"/>
                        </a:rPr>
                        <a:t> </a:t>
                      </a:r>
                      <a:endParaRPr lang="en-CA" sz="1100" b="0" i="0" dirty="0">
                        <a:effectLst/>
                      </a:endParaRPr>
                    </a:p>
                  </a:txBody>
                  <a:tcPr marL="48805" marR="48805" marT="24403" marB="24403" anchor="ctr">
                    <a:lnL w="9525" cap="flat" cmpd="sng" algn="ctr">
                      <a:solidFill>
                        <a:srgbClr val="B07C73"/>
                      </a:solidFill>
                      <a:prstDash val="solid"/>
                      <a:round/>
                      <a:headEnd type="none" w="med" len="med"/>
                      <a:tailEnd type="none" w="med" len="med"/>
                    </a:lnL>
                    <a:lnR w="9525" cap="flat" cmpd="sng" algn="ctr">
                      <a:solidFill>
                        <a:srgbClr val="90FC72"/>
                      </a:solidFill>
                      <a:prstDash val="solid"/>
                      <a:round/>
                      <a:headEnd type="none" w="med" len="med"/>
                      <a:tailEnd type="none" w="med" len="med"/>
                    </a:lnR>
                    <a:lnT>
                      <a:noFill/>
                    </a:lnT>
                    <a:lnB w="9525" cap="flat" cmpd="sng" algn="ctr">
                      <a:solidFill>
                        <a:schemeClr val="bg1"/>
                      </a:solidFill>
                      <a:prstDash val="solid"/>
                      <a:round/>
                      <a:headEnd type="none" w="med" len="med"/>
                      <a:tailEnd type="none" w="med" len="med"/>
                    </a:lnB>
                    <a:solidFill>
                      <a:srgbClr val="000000"/>
                    </a:solidFill>
                  </a:tcPr>
                </a:tc>
                <a:tc>
                  <a:txBody>
                    <a:bodyPr/>
                    <a:lstStyle/>
                    <a:p>
                      <a:pPr algn="ctr" rtl="0" fontAlgn="base"/>
                      <a:r>
                        <a:rPr lang="en-CA" sz="1100" b="1" i="0">
                          <a:solidFill>
                            <a:srgbClr val="FFFFFF"/>
                          </a:solidFill>
                          <a:effectLst/>
                          <a:latin typeface="WordVisi_MSFontService"/>
                        </a:rPr>
                        <a:t>2024-2025</a:t>
                      </a:r>
                      <a:r>
                        <a:rPr lang="en-CA" sz="1100" b="0" i="0">
                          <a:solidFill>
                            <a:srgbClr val="FFFFFF"/>
                          </a:solidFill>
                          <a:effectLst/>
                          <a:latin typeface="Cambria" panose="02040503050406030204" pitchFamily="18" charset="0"/>
                        </a:rPr>
                        <a:t> </a:t>
                      </a:r>
                      <a:endParaRPr lang="en-CA" sz="1100" b="0" i="0">
                        <a:effectLst/>
                      </a:endParaRPr>
                    </a:p>
                  </a:txBody>
                  <a:tcPr marL="48805" marR="48805" marT="24403" marB="24403" anchor="ctr">
                    <a:lnL w="9525" cap="flat" cmpd="sng" algn="ctr">
                      <a:solidFill>
                        <a:srgbClr val="90FC72"/>
                      </a:solidFill>
                      <a:prstDash val="solid"/>
                      <a:round/>
                      <a:headEnd type="none" w="med" len="med"/>
                      <a:tailEnd type="none" w="med" len="med"/>
                    </a:lnL>
                    <a:lnR w="9525" cap="flat" cmpd="sng" algn="ctr">
                      <a:solidFill>
                        <a:srgbClr val="204372"/>
                      </a:solidFill>
                      <a:prstDash val="solid"/>
                      <a:round/>
                      <a:headEnd type="none" w="med" len="med"/>
                      <a:tailEnd type="none" w="med" len="med"/>
                    </a:lnR>
                    <a:lnT>
                      <a:noFill/>
                    </a:lnT>
                    <a:lnB w="9525" cap="flat" cmpd="sng" algn="ctr">
                      <a:solidFill>
                        <a:schemeClr val="bg1"/>
                      </a:solidFill>
                      <a:prstDash val="solid"/>
                      <a:round/>
                      <a:headEnd type="none" w="med" len="med"/>
                      <a:tailEnd type="none" w="med" len="med"/>
                    </a:lnB>
                    <a:solidFill>
                      <a:srgbClr val="000000"/>
                    </a:solidFill>
                  </a:tcPr>
                </a:tc>
                <a:tc>
                  <a:txBody>
                    <a:bodyPr/>
                    <a:lstStyle/>
                    <a:p>
                      <a:pPr algn="ctr" rtl="0" fontAlgn="base"/>
                      <a:r>
                        <a:rPr lang="en-CA" sz="1100" b="1" i="0" dirty="0">
                          <a:solidFill>
                            <a:srgbClr val="FFFFFF"/>
                          </a:solidFill>
                          <a:effectLst/>
                          <a:latin typeface="WordVisi_MSFontService"/>
                        </a:rPr>
                        <a:t> 2023-2024 </a:t>
                      </a:r>
                      <a:r>
                        <a:rPr lang="en-CA" sz="1100" b="0" i="0" dirty="0">
                          <a:solidFill>
                            <a:srgbClr val="FFFFFF"/>
                          </a:solidFill>
                          <a:effectLst/>
                          <a:latin typeface="Cambria" panose="02040503050406030204" pitchFamily="18" charset="0"/>
                        </a:rPr>
                        <a:t> </a:t>
                      </a:r>
                      <a:endParaRPr lang="en-CA" sz="1100" b="0" i="0" dirty="0">
                        <a:effectLst/>
                      </a:endParaRPr>
                    </a:p>
                  </a:txBody>
                  <a:tcPr marL="48805" marR="48805" marT="24403" marB="24403" anchor="ctr">
                    <a:lnL w="9525" cap="flat" cmpd="sng" algn="ctr">
                      <a:solidFill>
                        <a:srgbClr val="204372"/>
                      </a:solidFill>
                      <a:prstDash val="solid"/>
                      <a:round/>
                      <a:headEnd type="none" w="med" len="med"/>
                      <a:tailEnd type="none" w="med" len="med"/>
                    </a:lnL>
                    <a:lnR w="9525" cap="flat" cmpd="sng" algn="ctr">
                      <a:solidFill>
                        <a:srgbClr val="808571"/>
                      </a:solidFill>
                      <a:prstDash val="solid"/>
                      <a:round/>
                      <a:headEnd type="none" w="med" len="med"/>
                      <a:tailEnd type="none" w="med" len="med"/>
                    </a:lnR>
                    <a:lnT>
                      <a:noFill/>
                    </a:lnT>
                    <a:lnB w="9525" cap="flat" cmpd="sng" algn="ctr">
                      <a:solidFill>
                        <a:schemeClr val="bg1"/>
                      </a:solidFill>
                      <a:prstDash val="solid"/>
                      <a:round/>
                      <a:headEnd type="none" w="med" len="med"/>
                      <a:tailEnd type="none" w="med" len="med"/>
                    </a:lnB>
                    <a:solidFill>
                      <a:srgbClr val="000000"/>
                    </a:solidFill>
                  </a:tcPr>
                </a:tc>
                <a:tc>
                  <a:txBody>
                    <a:bodyPr/>
                    <a:lstStyle/>
                    <a:p>
                      <a:pPr algn="ctr" rtl="0" fontAlgn="base"/>
                      <a:r>
                        <a:rPr lang="en-CA" sz="1100" b="1" i="0">
                          <a:solidFill>
                            <a:srgbClr val="FFFFFF"/>
                          </a:solidFill>
                          <a:effectLst/>
                          <a:latin typeface="WordVisi_MSFontService"/>
                        </a:rPr>
                        <a:t>2022-2023*</a:t>
                      </a:r>
                      <a:r>
                        <a:rPr lang="en-CA" sz="1100" b="0" i="0">
                          <a:solidFill>
                            <a:srgbClr val="FFFFFF"/>
                          </a:solidFill>
                          <a:effectLst/>
                          <a:latin typeface="Cambria" panose="02040503050406030204" pitchFamily="18" charset="0"/>
                        </a:rPr>
                        <a:t> </a:t>
                      </a:r>
                      <a:endParaRPr lang="en-CA" sz="1100" b="0" i="0">
                        <a:effectLst/>
                      </a:endParaRPr>
                    </a:p>
                  </a:txBody>
                  <a:tcPr marL="48805" marR="48805" marT="24403" marB="24403" anchor="ctr">
                    <a:lnL w="9525" cap="flat" cmpd="sng" algn="ctr">
                      <a:solidFill>
                        <a:srgbClr val="808571"/>
                      </a:solidFill>
                      <a:prstDash val="solid"/>
                      <a:round/>
                      <a:headEnd type="none" w="med" len="med"/>
                      <a:tailEnd type="none" w="med" len="med"/>
                    </a:lnL>
                    <a:lnR w="9525" cap="flat" cmpd="sng" algn="ctr">
                      <a:solidFill>
                        <a:srgbClr val="D0FD6C"/>
                      </a:solidFill>
                      <a:prstDash val="solid"/>
                      <a:round/>
                      <a:headEnd type="none" w="med" len="med"/>
                      <a:tailEnd type="none" w="med" len="med"/>
                    </a:lnR>
                    <a:lnT>
                      <a:noFill/>
                    </a:lnT>
                    <a:lnB w="9525" cap="flat" cmpd="sng" algn="ctr">
                      <a:solidFill>
                        <a:schemeClr val="bg1"/>
                      </a:solidFill>
                      <a:prstDash val="solid"/>
                      <a:round/>
                      <a:headEnd type="none" w="med" len="med"/>
                      <a:tailEnd type="none" w="med" len="med"/>
                    </a:lnB>
                    <a:solidFill>
                      <a:srgbClr val="000000"/>
                    </a:solidFill>
                  </a:tcPr>
                </a:tc>
                <a:tc>
                  <a:txBody>
                    <a:bodyPr/>
                    <a:lstStyle/>
                    <a:p>
                      <a:pPr algn="ctr" rtl="0" fontAlgn="base"/>
                      <a:r>
                        <a:rPr lang="en-CA" sz="1100" b="1" i="0">
                          <a:solidFill>
                            <a:srgbClr val="FFFFFF"/>
                          </a:solidFill>
                          <a:effectLst/>
                          <a:latin typeface="WordVisiPilcrow_MSFontService"/>
                        </a:rPr>
                        <a:t> </a:t>
                      </a:r>
                      <a:endParaRPr lang="en-CA" sz="1100" b="1" i="0">
                        <a:solidFill>
                          <a:srgbClr val="FFFFFF"/>
                        </a:solidFill>
                        <a:effectLst/>
                        <a:latin typeface="WordVisi_MSFontService"/>
                      </a:endParaRPr>
                    </a:p>
                    <a:p>
                      <a:pPr algn="ctr" rtl="0" fontAlgn="base"/>
                      <a:r>
                        <a:rPr lang="en-CA" sz="1100" b="1" i="0">
                          <a:solidFill>
                            <a:srgbClr val="FFFFFF"/>
                          </a:solidFill>
                          <a:effectLst/>
                          <a:latin typeface="WordVisi_MSFontService"/>
                        </a:rPr>
                        <a:t>2021-2022</a:t>
                      </a:r>
                      <a:r>
                        <a:rPr lang="en-CA" sz="1100" b="0" i="0">
                          <a:solidFill>
                            <a:srgbClr val="FFFFFF"/>
                          </a:solidFill>
                          <a:effectLst/>
                          <a:latin typeface="WordVisiPilcrow_MSFontService"/>
                        </a:rPr>
                        <a:t> </a:t>
                      </a:r>
                      <a:endParaRPr lang="en-CA" sz="1100" b="0" i="0">
                        <a:effectLst/>
                      </a:endParaRPr>
                    </a:p>
                    <a:p>
                      <a:pPr algn="ctr" rtl="0" fontAlgn="base"/>
                      <a:r>
                        <a:rPr lang="en-CA" sz="1100" b="0" i="0">
                          <a:solidFill>
                            <a:srgbClr val="FFFFFF"/>
                          </a:solidFill>
                          <a:effectLst/>
                          <a:latin typeface="Cambria" panose="02040503050406030204" pitchFamily="18" charset="0"/>
                        </a:rPr>
                        <a:t> </a:t>
                      </a:r>
                      <a:endParaRPr lang="en-CA" sz="1100" b="0" i="0">
                        <a:effectLst/>
                      </a:endParaRPr>
                    </a:p>
                  </a:txBody>
                  <a:tcPr marL="48805" marR="48805" marT="24403" marB="24403" anchor="ctr">
                    <a:lnL w="9525" cap="flat" cmpd="sng" algn="ctr">
                      <a:solidFill>
                        <a:srgbClr val="D0FD6C"/>
                      </a:solidFill>
                      <a:prstDash val="solid"/>
                      <a:round/>
                      <a:headEnd type="none" w="med" len="med"/>
                      <a:tailEnd type="none" w="med" len="med"/>
                    </a:lnL>
                    <a:lnR w="9525" cap="flat" cmpd="sng" algn="ctr">
                      <a:solidFill>
                        <a:srgbClr val="10FC6C"/>
                      </a:solidFill>
                      <a:prstDash val="solid"/>
                      <a:round/>
                      <a:headEnd type="none" w="med" len="med"/>
                      <a:tailEnd type="none" w="med" len="med"/>
                    </a:lnR>
                    <a:lnT>
                      <a:noFill/>
                    </a:lnT>
                    <a:lnB w="9525" cap="flat" cmpd="sng" algn="ctr">
                      <a:solidFill>
                        <a:schemeClr val="bg1"/>
                      </a:solidFill>
                      <a:prstDash val="solid"/>
                      <a:round/>
                      <a:headEnd type="none" w="med" len="med"/>
                      <a:tailEnd type="none" w="med" len="med"/>
                    </a:lnB>
                    <a:solidFill>
                      <a:srgbClr val="000000"/>
                    </a:solidFill>
                  </a:tcPr>
                </a:tc>
                <a:tc>
                  <a:txBody>
                    <a:bodyPr/>
                    <a:lstStyle/>
                    <a:p>
                      <a:pPr algn="ctr" rtl="0" fontAlgn="base"/>
                      <a:r>
                        <a:rPr lang="en-CA" sz="1100" b="1" i="0">
                          <a:solidFill>
                            <a:srgbClr val="FFFFFF"/>
                          </a:solidFill>
                          <a:effectLst/>
                          <a:latin typeface="WordVisiPilcrow_MSFontService"/>
                        </a:rPr>
                        <a:t> </a:t>
                      </a:r>
                      <a:endParaRPr lang="en-CA" sz="1100" b="1" i="0">
                        <a:solidFill>
                          <a:srgbClr val="FFFFFF"/>
                        </a:solidFill>
                        <a:effectLst/>
                        <a:latin typeface="WordVisi_MSFontService"/>
                      </a:endParaRPr>
                    </a:p>
                    <a:p>
                      <a:pPr algn="ctr" rtl="0" fontAlgn="base"/>
                      <a:r>
                        <a:rPr lang="en-CA" sz="1100" b="1" i="0">
                          <a:solidFill>
                            <a:srgbClr val="FFFFFF"/>
                          </a:solidFill>
                          <a:effectLst/>
                          <a:latin typeface="WordVisi_MSFontService"/>
                        </a:rPr>
                        <a:t>2020-2021</a:t>
                      </a:r>
                      <a:r>
                        <a:rPr lang="en-CA" sz="1100" b="0" i="0">
                          <a:solidFill>
                            <a:srgbClr val="FFFFFF"/>
                          </a:solidFill>
                          <a:effectLst/>
                          <a:latin typeface="WordVisiPilcrow_MSFontService"/>
                        </a:rPr>
                        <a:t> </a:t>
                      </a:r>
                      <a:endParaRPr lang="en-CA" sz="1100" b="0" i="0">
                        <a:effectLst/>
                      </a:endParaRPr>
                    </a:p>
                    <a:p>
                      <a:pPr algn="ctr" rtl="0" fontAlgn="base"/>
                      <a:r>
                        <a:rPr lang="en-CA" sz="1100" b="0" i="0">
                          <a:solidFill>
                            <a:srgbClr val="FFFFFF"/>
                          </a:solidFill>
                          <a:effectLst/>
                          <a:latin typeface="Cambria" panose="02040503050406030204" pitchFamily="18" charset="0"/>
                        </a:rPr>
                        <a:t> </a:t>
                      </a:r>
                      <a:endParaRPr lang="en-CA" sz="1100" b="0" i="0">
                        <a:effectLst/>
                      </a:endParaRPr>
                    </a:p>
                  </a:txBody>
                  <a:tcPr marL="48805" marR="48805" marT="24403" marB="24403" anchor="ctr">
                    <a:lnL w="9525" cap="flat" cmpd="sng" algn="ctr">
                      <a:solidFill>
                        <a:srgbClr val="10FC6C"/>
                      </a:solidFill>
                      <a:prstDash val="solid"/>
                      <a:round/>
                      <a:headEnd type="none" w="med" len="med"/>
                      <a:tailEnd type="none" w="med" len="med"/>
                    </a:lnL>
                    <a:lnR w="9525" cap="flat" cmpd="sng" algn="ctr">
                      <a:solidFill>
                        <a:srgbClr val="10FC6C"/>
                      </a:solidFill>
                      <a:prstDash val="solid"/>
                      <a:round/>
                      <a:headEnd type="none" w="med" len="med"/>
                      <a:tailEnd type="none" w="med" len="med"/>
                    </a:lnR>
                    <a:lnT>
                      <a:noFill/>
                    </a:lnT>
                    <a:lnB w="9525" cap="flat" cmpd="sng" algn="ctr">
                      <a:solidFill>
                        <a:schemeClr val="bg1"/>
                      </a:solidFill>
                      <a:prstDash val="solid"/>
                      <a:round/>
                      <a:headEnd type="none" w="med" len="med"/>
                      <a:tailEnd type="none" w="med" len="med"/>
                    </a:lnB>
                    <a:solidFill>
                      <a:srgbClr val="000000"/>
                    </a:solidFill>
                  </a:tcPr>
                </a:tc>
                <a:extLst>
                  <a:ext uri="{0D108BD9-81ED-4DB2-BD59-A6C34878D82A}">
                    <a16:rowId xmlns:a16="http://schemas.microsoft.com/office/drawing/2014/main" val="1438146086"/>
                  </a:ext>
                </a:extLst>
              </a:tr>
              <a:tr h="382840">
                <a:tc>
                  <a:txBody>
                    <a:bodyPr/>
                    <a:lstStyle/>
                    <a:p>
                      <a:pPr algn="l" rtl="0" fontAlgn="base"/>
                      <a:r>
                        <a:rPr lang="en-US" sz="1100" b="0" i="0" dirty="0">
                          <a:effectLst/>
                          <a:latin typeface="WordVisi_MSFontService"/>
                        </a:rPr>
                        <a:t>Adult Ophthalmology Clinic </a:t>
                      </a:r>
                      <a:r>
                        <a:rPr lang="en-US" sz="1100" b="0" i="0" dirty="0">
                          <a:effectLst/>
                          <a:latin typeface="Cambria" panose="02040503050406030204" pitchFamily="18" charset="0"/>
                        </a:rPr>
                        <a:t> </a:t>
                      </a:r>
                      <a:endParaRPr lang="en-US" sz="1100" b="0" i="0" dirty="0">
                        <a:effectLst/>
                      </a:endParaRPr>
                    </a:p>
                  </a:txBody>
                  <a:tcPr marL="48805" marR="48805" marT="24403" marB="24403" anchor="b">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US" sz="1100" b="0" i="0" dirty="0">
                          <a:effectLst/>
                          <a:latin typeface="WordVisi_MSFontService"/>
                        </a:rPr>
                        <a:t>1 %</a:t>
                      </a:r>
                      <a:r>
                        <a:rPr lang="en-US" sz="1100" b="0" i="0" dirty="0">
                          <a:effectLst/>
                          <a:latin typeface="Cambria" panose="02040503050406030204" pitchFamily="18" charset="0"/>
                        </a:rPr>
                        <a:t> </a:t>
                      </a:r>
                      <a:endParaRPr lang="en-US" sz="1100" b="0" i="0" dirty="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100" b="0" i="0" dirty="0">
                          <a:solidFill>
                            <a:srgbClr val="000000"/>
                          </a:solidFill>
                          <a:effectLst/>
                          <a:latin typeface="WordVisi_MSFontService"/>
                        </a:rPr>
                        <a:t>1 %</a:t>
                      </a:r>
                      <a:r>
                        <a:rPr lang="en-CA" sz="1100" b="0" i="0" dirty="0">
                          <a:solidFill>
                            <a:srgbClr val="000000"/>
                          </a:solidFill>
                          <a:effectLst/>
                          <a:latin typeface="Cambria" panose="02040503050406030204" pitchFamily="18" charset="0"/>
                        </a:rPr>
                        <a:t> </a:t>
                      </a:r>
                      <a:endParaRPr lang="en-CA" sz="1100" b="0" i="0" dirty="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100" b="0" i="0">
                          <a:effectLst/>
                          <a:latin typeface="WordVisi_MSFontService"/>
                        </a:rPr>
                        <a:t>1 %</a:t>
                      </a:r>
                      <a:r>
                        <a:rPr lang="en-CA" sz="1100" b="0" i="0">
                          <a:effectLst/>
                          <a:latin typeface="Cambria" panose="02040503050406030204" pitchFamily="18" charset="0"/>
                        </a:rPr>
                        <a:t> </a:t>
                      </a:r>
                      <a:endParaRPr lang="en-CA"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100" b="0" i="0">
                          <a:effectLst/>
                          <a:latin typeface="WordVisi_MSFontService"/>
                        </a:rPr>
                        <a:t>0 %</a:t>
                      </a:r>
                      <a:r>
                        <a:rPr lang="en-CA" sz="1100" b="0" i="0">
                          <a:effectLst/>
                          <a:latin typeface="Cambria" panose="02040503050406030204" pitchFamily="18" charset="0"/>
                        </a:rPr>
                        <a:t> </a:t>
                      </a:r>
                      <a:endParaRPr lang="en-CA"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100" b="0" i="0">
                          <a:solidFill>
                            <a:srgbClr val="000000"/>
                          </a:solidFill>
                          <a:effectLst/>
                          <a:latin typeface="WordVisi_MSFontService"/>
                        </a:rPr>
                        <a:t>1 %</a:t>
                      </a:r>
                      <a:r>
                        <a:rPr lang="en-CA" sz="1100" b="0" i="0">
                          <a:solidFill>
                            <a:srgbClr val="000000"/>
                          </a:solidFill>
                          <a:effectLst/>
                          <a:latin typeface="Cambria" panose="02040503050406030204" pitchFamily="18" charset="0"/>
                        </a:rPr>
                        <a:t> </a:t>
                      </a:r>
                      <a:endParaRPr lang="en-CA"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866800590"/>
                  </a:ext>
                </a:extLst>
              </a:tr>
              <a:tr h="356058">
                <a:tc>
                  <a:txBody>
                    <a:bodyPr/>
                    <a:lstStyle/>
                    <a:p>
                      <a:pPr algn="l" rtl="0" fontAlgn="base"/>
                      <a:r>
                        <a:rPr lang="en-US" sz="1100" b="0" i="0">
                          <a:effectLst/>
                          <a:latin typeface="WordVisi_MSFontService"/>
                        </a:rPr>
                        <a:t>Allen Memorial Institute </a:t>
                      </a:r>
                      <a:r>
                        <a:rPr lang="en-US" sz="1100" b="0" i="0">
                          <a:effectLst/>
                          <a:latin typeface="Cambria" panose="02040503050406030204" pitchFamily="18" charset="0"/>
                        </a:rPr>
                        <a:t> </a:t>
                      </a:r>
                      <a:endParaRPr lang="en-US" sz="1100" b="0" i="0">
                        <a:effectLst/>
                      </a:endParaRPr>
                    </a:p>
                  </a:txBody>
                  <a:tcPr marL="48805" marR="48805" marT="24403" marB="24403" anchor="b">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US" sz="1100" b="0" i="0">
                          <a:effectLst/>
                          <a:latin typeface="WordVisi_MSFontService"/>
                        </a:rPr>
                        <a:t>1%</a:t>
                      </a:r>
                      <a:r>
                        <a:rPr lang="en-US" sz="1100" b="0" i="0">
                          <a:effectLst/>
                          <a:latin typeface="Cambria" panose="02040503050406030204" pitchFamily="18" charset="0"/>
                        </a:rPr>
                        <a:t> </a:t>
                      </a:r>
                      <a:endParaRPr lang="en-US"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CA" sz="1100" b="0" i="0" dirty="0">
                          <a:solidFill>
                            <a:srgbClr val="000000"/>
                          </a:solidFill>
                          <a:effectLst/>
                          <a:latin typeface="WordVisi_MSFontService"/>
                        </a:rPr>
                        <a:t>2 %</a:t>
                      </a:r>
                      <a:r>
                        <a:rPr lang="en-CA" sz="1100" b="0" i="0" dirty="0">
                          <a:solidFill>
                            <a:srgbClr val="000000"/>
                          </a:solidFill>
                          <a:effectLst/>
                          <a:latin typeface="Cambria" panose="02040503050406030204" pitchFamily="18" charset="0"/>
                        </a:rPr>
                        <a:t> </a:t>
                      </a:r>
                      <a:endParaRPr lang="en-CA" sz="1100" b="0" i="0" dirty="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CA" sz="1100" b="0" i="0" dirty="0">
                          <a:effectLst/>
                          <a:latin typeface="WordVisi_MSFontService"/>
                        </a:rPr>
                        <a:t>1 %</a:t>
                      </a:r>
                      <a:r>
                        <a:rPr lang="en-CA" sz="1100" b="0" i="0" dirty="0">
                          <a:effectLst/>
                          <a:latin typeface="Cambria" panose="02040503050406030204" pitchFamily="18" charset="0"/>
                        </a:rPr>
                        <a:t> </a:t>
                      </a:r>
                      <a:endParaRPr lang="en-CA" sz="1100" b="0" i="0" dirty="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CA" sz="1100" b="0" i="0">
                          <a:effectLst/>
                          <a:latin typeface="WordVisi_MSFontService"/>
                        </a:rPr>
                        <a:t>0 %</a:t>
                      </a:r>
                      <a:r>
                        <a:rPr lang="en-CA" sz="1100" b="0" i="0">
                          <a:effectLst/>
                          <a:latin typeface="Cambria" panose="02040503050406030204" pitchFamily="18" charset="0"/>
                        </a:rPr>
                        <a:t> </a:t>
                      </a:r>
                      <a:endParaRPr lang="en-CA"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CA" sz="1100" b="0" i="0" dirty="0">
                          <a:solidFill>
                            <a:srgbClr val="000000"/>
                          </a:solidFill>
                          <a:effectLst/>
                          <a:latin typeface="WordVisi_MSFontService"/>
                        </a:rPr>
                        <a:t>0 %</a:t>
                      </a:r>
                      <a:r>
                        <a:rPr lang="en-CA" sz="1100" b="0" i="0" dirty="0">
                          <a:solidFill>
                            <a:srgbClr val="000000"/>
                          </a:solidFill>
                          <a:effectLst/>
                          <a:latin typeface="Cambria" panose="02040503050406030204" pitchFamily="18" charset="0"/>
                        </a:rPr>
                        <a:t> </a:t>
                      </a:r>
                      <a:endParaRPr lang="en-CA" sz="1100" b="0" i="0" dirty="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1039791249"/>
                  </a:ext>
                </a:extLst>
              </a:tr>
              <a:tr h="215744">
                <a:tc>
                  <a:txBody>
                    <a:bodyPr/>
                    <a:lstStyle/>
                    <a:p>
                      <a:pPr algn="l" rtl="0" fontAlgn="base"/>
                      <a:r>
                        <a:rPr lang="en-US" sz="1100" b="0" i="0">
                          <a:effectLst/>
                          <a:latin typeface="WordVisi_MSFontService"/>
                        </a:rPr>
                        <a:t>Cedars Cancer Centre </a:t>
                      </a:r>
                      <a:r>
                        <a:rPr lang="en-US" sz="1100" b="0" i="0">
                          <a:effectLst/>
                          <a:latin typeface="Cambria" panose="02040503050406030204" pitchFamily="18" charset="0"/>
                        </a:rPr>
                        <a:t> </a:t>
                      </a:r>
                      <a:endParaRPr lang="en-US" sz="1100" b="0" i="0">
                        <a:effectLst/>
                      </a:endParaRPr>
                    </a:p>
                  </a:txBody>
                  <a:tcPr marL="48805" marR="48805" marT="24403" marB="24403" anchor="b">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US" sz="1100" b="0" i="0">
                          <a:effectLst/>
                          <a:latin typeface="WordVisi_MSFontService"/>
                        </a:rPr>
                        <a:t>9 %</a:t>
                      </a:r>
                      <a:r>
                        <a:rPr lang="en-US" sz="1100" b="0" i="0">
                          <a:effectLst/>
                          <a:latin typeface="Cambria" panose="02040503050406030204" pitchFamily="18" charset="0"/>
                        </a:rPr>
                        <a:t> </a:t>
                      </a:r>
                      <a:endParaRPr lang="en-US"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100" b="0" i="0" dirty="0">
                          <a:solidFill>
                            <a:srgbClr val="000000"/>
                          </a:solidFill>
                          <a:effectLst/>
                          <a:latin typeface="WordVisi_MSFontService"/>
                        </a:rPr>
                        <a:t>10 %</a:t>
                      </a:r>
                      <a:r>
                        <a:rPr lang="en-CA" sz="1100" b="0" i="0" dirty="0">
                          <a:solidFill>
                            <a:srgbClr val="000000"/>
                          </a:solidFill>
                          <a:effectLst/>
                          <a:latin typeface="Cambria" panose="02040503050406030204" pitchFamily="18" charset="0"/>
                        </a:rPr>
                        <a:t> </a:t>
                      </a:r>
                      <a:endParaRPr lang="en-CA" sz="1100" b="0" i="0" dirty="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100" b="0" i="0" dirty="0">
                          <a:effectLst/>
                          <a:latin typeface="WordVisi_MSFontService"/>
                        </a:rPr>
                        <a:t>7 %</a:t>
                      </a:r>
                      <a:r>
                        <a:rPr lang="en-CA" sz="1100" b="0" i="0" dirty="0">
                          <a:effectLst/>
                          <a:latin typeface="Cambria" panose="02040503050406030204" pitchFamily="18" charset="0"/>
                        </a:rPr>
                        <a:t> </a:t>
                      </a:r>
                      <a:endParaRPr lang="en-CA" sz="1100" b="0" i="0" dirty="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100" b="0" i="0">
                          <a:effectLst/>
                          <a:latin typeface="WordVisi_MSFontService"/>
                        </a:rPr>
                        <a:t>7 %</a:t>
                      </a:r>
                      <a:r>
                        <a:rPr lang="en-CA" sz="1100" b="0" i="0">
                          <a:effectLst/>
                          <a:latin typeface="Cambria" panose="02040503050406030204" pitchFamily="18" charset="0"/>
                        </a:rPr>
                        <a:t> </a:t>
                      </a:r>
                      <a:endParaRPr lang="en-CA"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100" b="0" i="0">
                          <a:solidFill>
                            <a:srgbClr val="000000"/>
                          </a:solidFill>
                          <a:effectLst/>
                          <a:latin typeface="WordVisi_MSFontService"/>
                        </a:rPr>
                        <a:t>9 %</a:t>
                      </a:r>
                      <a:r>
                        <a:rPr lang="en-CA" sz="1100" b="0" i="0">
                          <a:solidFill>
                            <a:srgbClr val="000000"/>
                          </a:solidFill>
                          <a:effectLst/>
                          <a:latin typeface="Cambria" panose="02040503050406030204" pitchFamily="18" charset="0"/>
                        </a:rPr>
                        <a:t> </a:t>
                      </a:r>
                      <a:endParaRPr lang="en-CA"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448415659"/>
                  </a:ext>
                </a:extLst>
              </a:tr>
              <a:tr h="356058">
                <a:tc>
                  <a:txBody>
                    <a:bodyPr/>
                    <a:lstStyle/>
                    <a:p>
                      <a:pPr algn="l" rtl="0" fontAlgn="base"/>
                      <a:r>
                        <a:rPr lang="en-US" sz="1100" b="0" i="0">
                          <a:effectLst/>
                          <a:latin typeface="WordVisi_MSFontService"/>
                        </a:rPr>
                        <a:t>CHSLD Camille Lefebvre </a:t>
                      </a:r>
                      <a:r>
                        <a:rPr lang="en-US" sz="1100" b="0" i="0">
                          <a:effectLst/>
                          <a:latin typeface="Cambria" panose="02040503050406030204" pitchFamily="18" charset="0"/>
                        </a:rPr>
                        <a:t> </a:t>
                      </a:r>
                      <a:endParaRPr lang="en-US" sz="1100" b="0" i="0">
                        <a:effectLst/>
                      </a:endParaRPr>
                    </a:p>
                  </a:txBody>
                  <a:tcPr marL="48805" marR="48805" marT="24403" marB="24403" anchor="b">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US" sz="1100" b="0" i="0">
                          <a:effectLst/>
                          <a:latin typeface="WordVisi_MSFontService"/>
                        </a:rPr>
                        <a:t>1 %</a:t>
                      </a:r>
                      <a:r>
                        <a:rPr lang="en-US" sz="1100" b="0" i="0">
                          <a:effectLst/>
                          <a:latin typeface="Cambria" panose="02040503050406030204" pitchFamily="18" charset="0"/>
                        </a:rPr>
                        <a:t> </a:t>
                      </a:r>
                      <a:endParaRPr lang="en-US"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CA" sz="1100" b="0" i="0">
                          <a:solidFill>
                            <a:srgbClr val="000000"/>
                          </a:solidFill>
                          <a:effectLst/>
                          <a:latin typeface="WordVisi_MSFontService"/>
                        </a:rPr>
                        <a:t>1 %</a:t>
                      </a:r>
                      <a:r>
                        <a:rPr lang="en-CA" sz="1100" b="0" i="0">
                          <a:solidFill>
                            <a:srgbClr val="000000"/>
                          </a:solidFill>
                          <a:effectLst/>
                          <a:latin typeface="Cambria" panose="02040503050406030204" pitchFamily="18" charset="0"/>
                        </a:rPr>
                        <a:t> </a:t>
                      </a:r>
                      <a:endParaRPr lang="en-CA"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CA" sz="1100" b="0" i="0" dirty="0">
                          <a:effectLst/>
                          <a:latin typeface="WordVisi_MSFontService"/>
                        </a:rPr>
                        <a:t>0 %</a:t>
                      </a:r>
                      <a:r>
                        <a:rPr lang="en-CA" sz="1100" b="0" i="0" dirty="0">
                          <a:effectLst/>
                          <a:latin typeface="Cambria" panose="02040503050406030204" pitchFamily="18" charset="0"/>
                        </a:rPr>
                        <a:t> </a:t>
                      </a:r>
                      <a:endParaRPr lang="en-CA" sz="1100" b="0" i="0" dirty="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CA" sz="1100" b="0" i="0" dirty="0">
                          <a:effectLst/>
                          <a:latin typeface="WordVisi_MSFontService"/>
                        </a:rPr>
                        <a:t>0 %</a:t>
                      </a:r>
                      <a:r>
                        <a:rPr lang="en-CA" sz="1100" b="0" i="0" dirty="0">
                          <a:effectLst/>
                          <a:latin typeface="Cambria" panose="02040503050406030204" pitchFamily="18" charset="0"/>
                        </a:rPr>
                        <a:t> </a:t>
                      </a:r>
                      <a:endParaRPr lang="en-CA" sz="1100" b="0" i="0" dirty="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CA" sz="1100" b="0" i="0">
                          <a:solidFill>
                            <a:srgbClr val="000000"/>
                          </a:solidFill>
                          <a:effectLst/>
                          <a:latin typeface="WordVisi_MSFontService"/>
                        </a:rPr>
                        <a:t>1 %</a:t>
                      </a:r>
                      <a:r>
                        <a:rPr lang="en-CA" sz="1100" b="0" i="0">
                          <a:solidFill>
                            <a:srgbClr val="000000"/>
                          </a:solidFill>
                          <a:effectLst/>
                          <a:latin typeface="Cambria" panose="02040503050406030204" pitchFamily="18" charset="0"/>
                        </a:rPr>
                        <a:t> </a:t>
                      </a:r>
                      <a:endParaRPr lang="en-CA"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3461883848"/>
                  </a:ext>
                </a:extLst>
              </a:tr>
              <a:tr h="382840">
                <a:tc>
                  <a:txBody>
                    <a:bodyPr/>
                    <a:lstStyle/>
                    <a:p>
                      <a:pPr algn="l" rtl="0" fontAlgn="base"/>
                      <a:r>
                        <a:rPr lang="en-US" sz="1100" b="0" i="0" dirty="0">
                          <a:effectLst/>
                          <a:latin typeface="WordVisi_MSFontService"/>
                        </a:rPr>
                        <a:t>Lachine </a:t>
                      </a:r>
                      <a:r>
                        <a:rPr lang="en-US" sz="1100" b="0" i="0" dirty="0">
                          <a:effectLst/>
                          <a:latin typeface="WordVisiPilcrow_MSFontService"/>
                        </a:rPr>
                        <a:t> </a:t>
                      </a:r>
                      <a:endParaRPr lang="en-US" sz="1100" b="0" i="0" dirty="0">
                        <a:effectLst/>
                      </a:endParaRPr>
                    </a:p>
                    <a:p>
                      <a:pPr algn="l" rtl="0" fontAlgn="base"/>
                      <a:r>
                        <a:rPr lang="en-US" sz="1100" b="0" i="0" dirty="0">
                          <a:effectLst/>
                          <a:latin typeface="WordVisi_MSFontService"/>
                        </a:rPr>
                        <a:t>Hospital </a:t>
                      </a:r>
                      <a:r>
                        <a:rPr lang="en-US" sz="1100" b="0" i="0" dirty="0">
                          <a:effectLst/>
                          <a:latin typeface="Cambria" panose="02040503050406030204" pitchFamily="18" charset="0"/>
                        </a:rPr>
                        <a:t> </a:t>
                      </a:r>
                      <a:endParaRPr lang="en-US" sz="1100" b="0" i="0" dirty="0">
                        <a:effectLst/>
                      </a:endParaRPr>
                    </a:p>
                  </a:txBody>
                  <a:tcPr marL="48805" marR="48805" marT="24403" marB="24403" anchor="b">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US" sz="1100" b="0" i="0">
                          <a:effectLst/>
                          <a:latin typeface="WordVisi_MSFontService"/>
                        </a:rPr>
                        <a:t>2 %</a:t>
                      </a:r>
                      <a:r>
                        <a:rPr lang="en-US" sz="1100" b="0" i="0">
                          <a:effectLst/>
                          <a:latin typeface="Cambria" panose="02040503050406030204" pitchFamily="18" charset="0"/>
                        </a:rPr>
                        <a:t> </a:t>
                      </a:r>
                      <a:endParaRPr lang="en-US"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100" b="0" i="0">
                          <a:solidFill>
                            <a:srgbClr val="000000"/>
                          </a:solidFill>
                          <a:effectLst/>
                          <a:latin typeface="WordVisi_MSFontService"/>
                        </a:rPr>
                        <a:t>1 %</a:t>
                      </a:r>
                      <a:r>
                        <a:rPr lang="en-CA" sz="1100" b="0" i="0">
                          <a:solidFill>
                            <a:srgbClr val="000000"/>
                          </a:solidFill>
                          <a:effectLst/>
                          <a:latin typeface="Cambria" panose="02040503050406030204" pitchFamily="18" charset="0"/>
                        </a:rPr>
                        <a:t> </a:t>
                      </a:r>
                      <a:endParaRPr lang="en-CA"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100" b="0" i="0">
                          <a:effectLst/>
                          <a:latin typeface="WordVisi_MSFontService"/>
                        </a:rPr>
                        <a:t>3 %</a:t>
                      </a:r>
                      <a:r>
                        <a:rPr lang="en-CA" sz="1100" b="0" i="0">
                          <a:effectLst/>
                          <a:latin typeface="Cambria" panose="02040503050406030204" pitchFamily="18" charset="0"/>
                        </a:rPr>
                        <a:t> </a:t>
                      </a:r>
                      <a:endParaRPr lang="en-CA"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100" b="0" i="0" dirty="0">
                          <a:effectLst/>
                          <a:latin typeface="WordVisi_MSFontService"/>
                        </a:rPr>
                        <a:t>3 %</a:t>
                      </a:r>
                      <a:r>
                        <a:rPr lang="en-CA" sz="1100" b="0" i="0" dirty="0">
                          <a:effectLst/>
                          <a:latin typeface="Cambria" panose="02040503050406030204" pitchFamily="18" charset="0"/>
                        </a:rPr>
                        <a:t> </a:t>
                      </a:r>
                      <a:endParaRPr lang="en-CA" sz="1100" b="0" i="0" dirty="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100" b="0" i="0">
                          <a:solidFill>
                            <a:srgbClr val="000000"/>
                          </a:solidFill>
                          <a:effectLst/>
                          <a:latin typeface="WordVisi_MSFontService"/>
                        </a:rPr>
                        <a:t>5 %</a:t>
                      </a:r>
                      <a:r>
                        <a:rPr lang="en-CA" sz="1100" b="0" i="0">
                          <a:solidFill>
                            <a:srgbClr val="000000"/>
                          </a:solidFill>
                          <a:effectLst/>
                          <a:latin typeface="Cambria" panose="02040503050406030204" pitchFamily="18" charset="0"/>
                        </a:rPr>
                        <a:t> </a:t>
                      </a:r>
                      <a:endParaRPr lang="en-CA"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31565704"/>
                  </a:ext>
                </a:extLst>
              </a:tr>
              <a:tr h="382840">
                <a:tc>
                  <a:txBody>
                    <a:bodyPr/>
                    <a:lstStyle/>
                    <a:p>
                      <a:pPr algn="l" rtl="0" fontAlgn="base"/>
                      <a:r>
                        <a:rPr lang="en-US" sz="1100" b="0" i="0">
                          <a:effectLst/>
                          <a:latin typeface="WordVisi_MSFontService"/>
                        </a:rPr>
                        <a:t>Montreal Children’s Hospital</a:t>
                      </a:r>
                      <a:r>
                        <a:rPr lang="en-US" sz="1100" b="0" i="0">
                          <a:effectLst/>
                          <a:latin typeface="Cambria" panose="02040503050406030204" pitchFamily="18" charset="0"/>
                        </a:rPr>
                        <a:t> </a:t>
                      </a:r>
                      <a:endParaRPr lang="en-US" sz="1100" b="0" i="0">
                        <a:effectLst/>
                      </a:endParaRPr>
                    </a:p>
                  </a:txBody>
                  <a:tcPr marL="48805" marR="48805" marT="24403" marB="24403" anchor="b">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US" sz="1100" b="0" i="0">
                          <a:effectLst/>
                          <a:latin typeface="WordVisi_MSFontService"/>
                        </a:rPr>
                        <a:t>4 %</a:t>
                      </a:r>
                      <a:r>
                        <a:rPr lang="en-US" sz="1100" b="0" i="0">
                          <a:effectLst/>
                          <a:latin typeface="Cambria" panose="02040503050406030204" pitchFamily="18" charset="0"/>
                        </a:rPr>
                        <a:t> </a:t>
                      </a:r>
                      <a:endParaRPr lang="en-US"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CA" sz="1100" b="0" i="0">
                          <a:effectLst/>
                          <a:latin typeface="WordVisi_MSFontService"/>
                        </a:rPr>
                        <a:t>4 %</a:t>
                      </a:r>
                      <a:r>
                        <a:rPr lang="en-CA" sz="1100" b="0" i="0">
                          <a:effectLst/>
                          <a:latin typeface="Cambria" panose="02040503050406030204" pitchFamily="18" charset="0"/>
                        </a:rPr>
                        <a:t> </a:t>
                      </a:r>
                      <a:endParaRPr lang="en-CA"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CA" sz="1100" b="0" i="0">
                          <a:effectLst/>
                          <a:latin typeface="WordVisi_MSFontService"/>
                        </a:rPr>
                        <a:t>5 %</a:t>
                      </a:r>
                      <a:r>
                        <a:rPr lang="en-CA" sz="1100" b="0" i="0">
                          <a:effectLst/>
                          <a:latin typeface="Cambria" panose="02040503050406030204" pitchFamily="18" charset="0"/>
                        </a:rPr>
                        <a:t> </a:t>
                      </a:r>
                      <a:endParaRPr lang="en-CA"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CA" sz="1100" b="0" i="0" dirty="0">
                          <a:effectLst/>
                          <a:latin typeface="WordVisi_MSFontService"/>
                        </a:rPr>
                        <a:t>3 %</a:t>
                      </a:r>
                      <a:r>
                        <a:rPr lang="en-CA" sz="1100" b="0" i="0" dirty="0">
                          <a:effectLst/>
                          <a:latin typeface="Cambria" panose="02040503050406030204" pitchFamily="18" charset="0"/>
                        </a:rPr>
                        <a:t> </a:t>
                      </a:r>
                      <a:endParaRPr lang="en-CA" sz="1100" b="0" i="0" dirty="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CA" sz="1100" b="0" i="0">
                          <a:effectLst/>
                          <a:latin typeface="WordVisi_MSFontService"/>
                        </a:rPr>
                        <a:t>4 %</a:t>
                      </a:r>
                      <a:r>
                        <a:rPr lang="en-CA" sz="1100" b="0" i="0">
                          <a:effectLst/>
                          <a:latin typeface="Cambria" panose="02040503050406030204" pitchFamily="18" charset="0"/>
                        </a:rPr>
                        <a:t> </a:t>
                      </a:r>
                      <a:endParaRPr lang="en-CA"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2250891289"/>
                  </a:ext>
                </a:extLst>
              </a:tr>
              <a:tr h="356058">
                <a:tc>
                  <a:txBody>
                    <a:bodyPr/>
                    <a:lstStyle/>
                    <a:p>
                      <a:pPr algn="l" rtl="0" fontAlgn="base"/>
                      <a:r>
                        <a:rPr lang="en-US" sz="1100" b="0" i="0">
                          <a:effectLst/>
                          <a:latin typeface="WordVisi_MSFontService"/>
                        </a:rPr>
                        <a:t>Montreal Chest Institute </a:t>
                      </a:r>
                      <a:r>
                        <a:rPr lang="en-US" sz="1100" b="0" i="0">
                          <a:effectLst/>
                          <a:latin typeface="Cambria" panose="02040503050406030204" pitchFamily="18" charset="0"/>
                        </a:rPr>
                        <a:t> </a:t>
                      </a:r>
                      <a:endParaRPr lang="en-US" sz="1100" b="0" i="0">
                        <a:effectLst/>
                      </a:endParaRPr>
                    </a:p>
                  </a:txBody>
                  <a:tcPr marL="48805" marR="48805" marT="24403" marB="24403" anchor="b">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US" sz="1100" b="0" i="0">
                          <a:effectLst/>
                          <a:latin typeface="WordVisi_MSFontService"/>
                        </a:rPr>
                        <a:t>1 %</a:t>
                      </a:r>
                      <a:r>
                        <a:rPr lang="en-US" sz="1100" b="0" i="0">
                          <a:effectLst/>
                          <a:latin typeface="Cambria" panose="02040503050406030204" pitchFamily="18" charset="0"/>
                        </a:rPr>
                        <a:t> </a:t>
                      </a:r>
                      <a:endParaRPr lang="en-US"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100" b="0" i="0">
                          <a:solidFill>
                            <a:srgbClr val="000000"/>
                          </a:solidFill>
                          <a:effectLst/>
                          <a:latin typeface="WordVisi_MSFontService"/>
                        </a:rPr>
                        <a:t>5 %</a:t>
                      </a:r>
                      <a:r>
                        <a:rPr lang="en-CA" sz="1100" b="0" i="0">
                          <a:solidFill>
                            <a:srgbClr val="000000"/>
                          </a:solidFill>
                          <a:effectLst/>
                          <a:latin typeface="Cambria" panose="02040503050406030204" pitchFamily="18" charset="0"/>
                        </a:rPr>
                        <a:t> </a:t>
                      </a:r>
                      <a:endParaRPr lang="en-CA"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100" b="0" i="0">
                          <a:effectLst/>
                          <a:latin typeface="WordVisi_MSFontService"/>
                        </a:rPr>
                        <a:t>3%</a:t>
                      </a:r>
                      <a:r>
                        <a:rPr lang="en-CA" sz="1100" b="0" i="0">
                          <a:effectLst/>
                          <a:latin typeface="Cambria" panose="02040503050406030204" pitchFamily="18" charset="0"/>
                        </a:rPr>
                        <a:t> </a:t>
                      </a:r>
                      <a:endParaRPr lang="en-CA"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100" b="0" i="0" dirty="0">
                          <a:effectLst/>
                          <a:latin typeface="WordVisi_MSFontService"/>
                        </a:rPr>
                        <a:t>2 %</a:t>
                      </a:r>
                      <a:r>
                        <a:rPr lang="en-CA" sz="1100" b="0" i="0" dirty="0">
                          <a:effectLst/>
                          <a:latin typeface="Cambria" panose="02040503050406030204" pitchFamily="18" charset="0"/>
                        </a:rPr>
                        <a:t> </a:t>
                      </a:r>
                      <a:endParaRPr lang="en-CA" sz="1100" b="0" i="0" dirty="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100" b="0" i="0">
                          <a:solidFill>
                            <a:srgbClr val="000000"/>
                          </a:solidFill>
                          <a:effectLst/>
                          <a:latin typeface="WordVisi_MSFontService"/>
                        </a:rPr>
                        <a:t>1 %</a:t>
                      </a:r>
                      <a:r>
                        <a:rPr lang="en-CA" sz="1100" b="0" i="0">
                          <a:solidFill>
                            <a:srgbClr val="000000"/>
                          </a:solidFill>
                          <a:effectLst/>
                          <a:latin typeface="Cambria" panose="02040503050406030204" pitchFamily="18" charset="0"/>
                        </a:rPr>
                        <a:t> </a:t>
                      </a:r>
                      <a:endParaRPr lang="en-CA"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570657831"/>
                  </a:ext>
                </a:extLst>
              </a:tr>
              <a:tr h="382840">
                <a:tc>
                  <a:txBody>
                    <a:bodyPr/>
                    <a:lstStyle/>
                    <a:p>
                      <a:pPr algn="l" rtl="0" fontAlgn="base"/>
                      <a:r>
                        <a:rPr lang="en-US" sz="1100" b="0" i="0">
                          <a:effectLst/>
                          <a:latin typeface="WordVisi_MSFontService"/>
                        </a:rPr>
                        <a:t>Montreal General Hospital </a:t>
                      </a:r>
                      <a:r>
                        <a:rPr lang="en-US" sz="1100" b="0" i="0">
                          <a:effectLst/>
                          <a:latin typeface="Cambria" panose="02040503050406030204" pitchFamily="18" charset="0"/>
                        </a:rPr>
                        <a:t> </a:t>
                      </a:r>
                      <a:endParaRPr lang="en-US" sz="1100" b="0" i="0">
                        <a:effectLst/>
                      </a:endParaRPr>
                    </a:p>
                  </a:txBody>
                  <a:tcPr marL="48805" marR="48805" marT="24403" marB="24403" anchor="b">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US" sz="1100" b="0" i="0" dirty="0">
                          <a:effectLst/>
                          <a:highlight>
                            <a:srgbClr val="FFFF00"/>
                          </a:highlight>
                          <a:latin typeface="WordVisi_MSFontService"/>
                        </a:rPr>
                        <a:t>14 %</a:t>
                      </a:r>
                      <a:r>
                        <a:rPr lang="en-US" sz="1100" b="0" i="0" dirty="0">
                          <a:effectLst/>
                          <a:highlight>
                            <a:srgbClr val="FFFF00"/>
                          </a:highlight>
                          <a:latin typeface="Cambria" panose="02040503050406030204" pitchFamily="18" charset="0"/>
                        </a:rPr>
                        <a:t> </a:t>
                      </a:r>
                      <a:endParaRPr lang="en-US" sz="1100" b="0" i="0" dirty="0">
                        <a:effectLst/>
                        <a:highlight>
                          <a:srgbClr val="FFFF00"/>
                        </a:highligh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CA" sz="1100" b="0" i="0" dirty="0">
                          <a:solidFill>
                            <a:srgbClr val="000000"/>
                          </a:solidFill>
                          <a:effectLst/>
                          <a:highlight>
                            <a:srgbClr val="FFFF00"/>
                          </a:highlight>
                          <a:latin typeface="WordVisi_MSFontService"/>
                        </a:rPr>
                        <a:t>20 %</a:t>
                      </a:r>
                      <a:r>
                        <a:rPr lang="en-CA" sz="1100" b="0" i="0" dirty="0">
                          <a:solidFill>
                            <a:srgbClr val="000000"/>
                          </a:solidFill>
                          <a:effectLst/>
                          <a:highlight>
                            <a:srgbClr val="FFFF00"/>
                          </a:highlight>
                          <a:latin typeface="Cambria" panose="02040503050406030204" pitchFamily="18" charset="0"/>
                        </a:rPr>
                        <a:t> </a:t>
                      </a:r>
                      <a:endParaRPr lang="en-CA" sz="1100" b="0" i="0" dirty="0">
                        <a:effectLst/>
                        <a:highlight>
                          <a:srgbClr val="FFFF00"/>
                        </a:highligh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CA" sz="1100" b="0" i="0">
                          <a:effectLst/>
                          <a:latin typeface="WordVisi_MSFontService"/>
                        </a:rPr>
                        <a:t>15 %</a:t>
                      </a:r>
                      <a:r>
                        <a:rPr lang="en-CA" sz="1100" b="0" i="0">
                          <a:effectLst/>
                          <a:latin typeface="Cambria" panose="02040503050406030204" pitchFamily="18" charset="0"/>
                        </a:rPr>
                        <a:t> </a:t>
                      </a:r>
                      <a:endParaRPr lang="en-CA"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CA" sz="1100" b="0" i="0" dirty="0">
                          <a:effectLst/>
                          <a:latin typeface="WordVisi_MSFontService"/>
                        </a:rPr>
                        <a:t>22 %</a:t>
                      </a:r>
                      <a:r>
                        <a:rPr lang="en-CA" sz="1100" b="0" i="0" dirty="0">
                          <a:effectLst/>
                          <a:latin typeface="Cambria" panose="02040503050406030204" pitchFamily="18" charset="0"/>
                        </a:rPr>
                        <a:t> </a:t>
                      </a:r>
                      <a:endParaRPr lang="en-CA" sz="1100" b="0" i="0" dirty="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CA" sz="1100" b="0" i="0" dirty="0">
                          <a:solidFill>
                            <a:srgbClr val="000000"/>
                          </a:solidFill>
                          <a:effectLst/>
                          <a:latin typeface="WordVisi_MSFontService"/>
                        </a:rPr>
                        <a:t>24 %</a:t>
                      </a:r>
                      <a:r>
                        <a:rPr lang="en-CA" sz="1100" b="0" i="0" dirty="0">
                          <a:solidFill>
                            <a:srgbClr val="000000"/>
                          </a:solidFill>
                          <a:effectLst/>
                          <a:latin typeface="Cambria" panose="02040503050406030204" pitchFamily="18" charset="0"/>
                        </a:rPr>
                        <a:t> </a:t>
                      </a:r>
                      <a:endParaRPr lang="en-CA" sz="1100" b="0" i="0" dirty="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20924537"/>
                  </a:ext>
                </a:extLst>
              </a:tr>
              <a:tr h="382840">
                <a:tc>
                  <a:txBody>
                    <a:bodyPr/>
                    <a:lstStyle/>
                    <a:p>
                      <a:pPr algn="l" rtl="0" fontAlgn="base"/>
                      <a:r>
                        <a:rPr lang="en-US" sz="1100" b="0" i="0">
                          <a:effectLst/>
                          <a:latin typeface="WordVisi_MSFontService"/>
                        </a:rPr>
                        <a:t>Montreal Neurological Hospital </a:t>
                      </a:r>
                      <a:r>
                        <a:rPr lang="en-US" sz="1100" b="0" i="0">
                          <a:effectLst/>
                          <a:latin typeface="Cambria" panose="02040503050406030204" pitchFamily="18" charset="0"/>
                        </a:rPr>
                        <a:t> </a:t>
                      </a:r>
                      <a:endParaRPr lang="en-US" sz="1100" b="0" i="0">
                        <a:effectLst/>
                      </a:endParaRPr>
                    </a:p>
                  </a:txBody>
                  <a:tcPr marL="48805" marR="48805" marT="24403" marB="24403" anchor="b">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US" sz="1100" b="0" i="0" dirty="0">
                          <a:effectLst/>
                          <a:latin typeface="WordVisi_MSFontService"/>
                        </a:rPr>
                        <a:t>3%</a:t>
                      </a:r>
                      <a:r>
                        <a:rPr lang="en-US" sz="1100" b="0" i="0" dirty="0">
                          <a:effectLst/>
                          <a:latin typeface="Cambria" panose="02040503050406030204" pitchFamily="18" charset="0"/>
                        </a:rPr>
                        <a:t> </a:t>
                      </a:r>
                      <a:endParaRPr lang="en-US" sz="1100" b="0" i="0" dirty="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100" b="0" i="0">
                          <a:solidFill>
                            <a:srgbClr val="000000"/>
                          </a:solidFill>
                          <a:effectLst/>
                          <a:latin typeface="WordVisi_MSFontService"/>
                        </a:rPr>
                        <a:t>2 %</a:t>
                      </a:r>
                      <a:r>
                        <a:rPr lang="en-CA" sz="1100" b="0" i="0">
                          <a:solidFill>
                            <a:srgbClr val="000000"/>
                          </a:solidFill>
                          <a:effectLst/>
                          <a:latin typeface="Cambria" panose="02040503050406030204" pitchFamily="18" charset="0"/>
                        </a:rPr>
                        <a:t> </a:t>
                      </a:r>
                      <a:endParaRPr lang="en-CA"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100" b="0" i="0" dirty="0">
                          <a:effectLst/>
                          <a:latin typeface="WordVisi_MSFontService"/>
                        </a:rPr>
                        <a:t>4 %</a:t>
                      </a:r>
                      <a:r>
                        <a:rPr lang="en-CA" sz="1100" b="0" i="0" dirty="0">
                          <a:effectLst/>
                          <a:latin typeface="Cambria" panose="02040503050406030204" pitchFamily="18" charset="0"/>
                        </a:rPr>
                        <a:t> </a:t>
                      </a:r>
                      <a:endParaRPr lang="en-CA" sz="1100" b="0" i="0" dirty="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100" b="0" i="0">
                          <a:effectLst/>
                          <a:latin typeface="WordVisi_MSFontService"/>
                        </a:rPr>
                        <a:t>3 %</a:t>
                      </a:r>
                      <a:r>
                        <a:rPr lang="en-CA" sz="1100" b="0" i="0">
                          <a:effectLst/>
                          <a:latin typeface="Cambria" panose="02040503050406030204" pitchFamily="18" charset="0"/>
                        </a:rPr>
                        <a:t> </a:t>
                      </a:r>
                      <a:endParaRPr lang="en-CA"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100" b="0" i="0" dirty="0">
                          <a:solidFill>
                            <a:srgbClr val="000000"/>
                          </a:solidFill>
                          <a:effectLst/>
                          <a:latin typeface="WordVisi_MSFontService"/>
                        </a:rPr>
                        <a:t>3 %</a:t>
                      </a:r>
                      <a:r>
                        <a:rPr lang="en-CA" sz="1100" b="0" i="0" dirty="0">
                          <a:solidFill>
                            <a:srgbClr val="000000"/>
                          </a:solidFill>
                          <a:effectLst/>
                          <a:latin typeface="Cambria" panose="02040503050406030204" pitchFamily="18" charset="0"/>
                        </a:rPr>
                        <a:t> </a:t>
                      </a:r>
                      <a:endParaRPr lang="en-CA" sz="1100" b="0" i="0" dirty="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02220100"/>
                  </a:ext>
                </a:extLst>
              </a:tr>
              <a:tr h="215744">
                <a:tc>
                  <a:txBody>
                    <a:bodyPr/>
                    <a:lstStyle/>
                    <a:p>
                      <a:pPr algn="l" rtl="0" fontAlgn="base"/>
                      <a:r>
                        <a:rPr lang="en-US" sz="1100" b="0" i="0">
                          <a:effectLst/>
                          <a:latin typeface="WordVisi_MSFontService"/>
                        </a:rPr>
                        <a:t>Reproductive Centre </a:t>
                      </a:r>
                      <a:r>
                        <a:rPr lang="en-US" sz="1100" b="0" i="0">
                          <a:effectLst/>
                          <a:latin typeface="Cambria" panose="02040503050406030204" pitchFamily="18" charset="0"/>
                        </a:rPr>
                        <a:t> </a:t>
                      </a:r>
                      <a:endParaRPr lang="en-US" sz="1100" b="0" i="0">
                        <a:effectLst/>
                      </a:endParaRPr>
                    </a:p>
                  </a:txBody>
                  <a:tcPr marL="48805" marR="48805" marT="24403" marB="24403" anchor="b">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US" sz="1100" b="0" i="0">
                          <a:effectLst/>
                          <a:latin typeface="WordVisi_MSFontService"/>
                        </a:rPr>
                        <a:t>1 %</a:t>
                      </a:r>
                      <a:r>
                        <a:rPr lang="en-US" sz="1100" b="0" i="0">
                          <a:effectLst/>
                          <a:latin typeface="Cambria" panose="02040503050406030204" pitchFamily="18" charset="0"/>
                        </a:rPr>
                        <a:t> </a:t>
                      </a:r>
                      <a:endParaRPr lang="en-US"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CA" sz="1100" b="0" i="0">
                          <a:solidFill>
                            <a:srgbClr val="000000"/>
                          </a:solidFill>
                          <a:effectLst/>
                          <a:latin typeface="WordVisi_MSFontService"/>
                        </a:rPr>
                        <a:t>1 %</a:t>
                      </a:r>
                      <a:r>
                        <a:rPr lang="en-CA" sz="1100" b="0" i="0">
                          <a:solidFill>
                            <a:srgbClr val="000000"/>
                          </a:solidFill>
                          <a:effectLst/>
                          <a:latin typeface="Cambria" panose="02040503050406030204" pitchFamily="18" charset="0"/>
                        </a:rPr>
                        <a:t> </a:t>
                      </a:r>
                      <a:endParaRPr lang="en-CA"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CA" sz="1100" b="0" i="0">
                          <a:effectLst/>
                          <a:latin typeface="WordVisi_MSFontService"/>
                        </a:rPr>
                        <a:t>3 %</a:t>
                      </a:r>
                      <a:r>
                        <a:rPr lang="en-CA" sz="1100" b="0" i="0">
                          <a:effectLst/>
                          <a:latin typeface="Cambria" panose="02040503050406030204" pitchFamily="18" charset="0"/>
                        </a:rPr>
                        <a:t> </a:t>
                      </a:r>
                      <a:endParaRPr lang="en-CA"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CA" sz="1100" b="0" i="0">
                          <a:effectLst/>
                          <a:latin typeface="WordVisi_MSFontService"/>
                        </a:rPr>
                        <a:t>1 %</a:t>
                      </a:r>
                      <a:r>
                        <a:rPr lang="en-CA" sz="1100" b="0" i="0">
                          <a:effectLst/>
                          <a:latin typeface="Cambria" panose="02040503050406030204" pitchFamily="18" charset="0"/>
                        </a:rPr>
                        <a:t> </a:t>
                      </a:r>
                      <a:endParaRPr lang="en-CA"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CA" sz="1100" b="0" i="0" dirty="0">
                          <a:solidFill>
                            <a:srgbClr val="000000"/>
                          </a:solidFill>
                          <a:effectLst/>
                          <a:latin typeface="WordVisi_MSFontService"/>
                        </a:rPr>
                        <a:t>3 %</a:t>
                      </a:r>
                      <a:r>
                        <a:rPr lang="en-CA" sz="1100" b="0" i="0" dirty="0">
                          <a:solidFill>
                            <a:srgbClr val="000000"/>
                          </a:solidFill>
                          <a:effectLst/>
                          <a:latin typeface="Cambria" panose="02040503050406030204" pitchFamily="18" charset="0"/>
                        </a:rPr>
                        <a:t> </a:t>
                      </a:r>
                      <a:endParaRPr lang="en-CA" sz="1100" b="0" i="0" dirty="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3439845781"/>
                  </a:ext>
                </a:extLst>
              </a:tr>
              <a:tr h="304439">
                <a:tc>
                  <a:txBody>
                    <a:bodyPr/>
                    <a:lstStyle/>
                    <a:p>
                      <a:pPr algn="l" rtl="0" fontAlgn="base"/>
                      <a:r>
                        <a:rPr lang="en-US" sz="1100" b="0" i="0">
                          <a:effectLst/>
                          <a:latin typeface="WordVisi_MSFontService"/>
                        </a:rPr>
                        <a:t>Royal Victoria Hospital </a:t>
                      </a:r>
                      <a:r>
                        <a:rPr lang="en-US" sz="1100" b="0" i="0">
                          <a:effectLst/>
                          <a:latin typeface="Cambria" panose="02040503050406030204" pitchFamily="18" charset="0"/>
                        </a:rPr>
                        <a:t> </a:t>
                      </a:r>
                      <a:endParaRPr lang="en-US" sz="1100" b="0" i="0">
                        <a:effectLst/>
                      </a:endParaRPr>
                    </a:p>
                  </a:txBody>
                  <a:tcPr marL="48805" marR="48805" marT="24403" marB="24403" anchor="b">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US" sz="1100" b="0" i="0">
                          <a:effectLst/>
                          <a:latin typeface="WordVisi_MSFontService"/>
                        </a:rPr>
                        <a:t>30 %</a:t>
                      </a:r>
                      <a:r>
                        <a:rPr lang="en-US" sz="1100" b="0" i="0">
                          <a:effectLst/>
                          <a:latin typeface="Cambria" panose="02040503050406030204" pitchFamily="18" charset="0"/>
                        </a:rPr>
                        <a:t> </a:t>
                      </a:r>
                      <a:endParaRPr lang="en-US"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100" b="0" i="0">
                          <a:solidFill>
                            <a:srgbClr val="000000"/>
                          </a:solidFill>
                          <a:effectLst/>
                          <a:latin typeface="WordVisi_MSFontService"/>
                        </a:rPr>
                        <a:t>32 %</a:t>
                      </a:r>
                      <a:r>
                        <a:rPr lang="en-CA" sz="1100" b="0" i="0">
                          <a:solidFill>
                            <a:srgbClr val="000000"/>
                          </a:solidFill>
                          <a:effectLst/>
                          <a:latin typeface="Cambria" panose="02040503050406030204" pitchFamily="18" charset="0"/>
                        </a:rPr>
                        <a:t> </a:t>
                      </a:r>
                      <a:endParaRPr lang="en-CA"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100" b="0" i="0">
                          <a:effectLst/>
                          <a:latin typeface="WordVisi_MSFontService"/>
                        </a:rPr>
                        <a:t>31 %</a:t>
                      </a:r>
                      <a:r>
                        <a:rPr lang="en-CA" sz="1100" b="0" i="0">
                          <a:effectLst/>
                          <a:latin typeface="Cambria" panose="02040503050406030204" pitchFamily="18" charset="0"/>
                        </a:rPr>
                        <a:t> </a:t>
                      </a:r>
                      <a:endParaRPr lang="en-CA"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100" b="0" i="0">
                          <a:effectLst/>
                          <a:latin typeface="WordVisi_MSFontService"/>
                        </a:rPr>
                        <a:t>30 %</a:t>
                      </a:r>
                      <a:r>
                        <a:rPr lang="en-CA" sz="1100" b="0" i="0">
                          <a:effectLst/>
                          <a:latin typeface="Cambria" panose="02040503050406030204" pitchFamily="18" charset="0"/>
                        </a:rPr>
                        <a:t> </a:t>
                      </a:r>
                      <a:endParaRPr lang="en-CA"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100" b="0" i="0" dirty="0">
                          <a:solidFill>
                            <a:srgbClr val="000000"/>
                          </a:solidFill>
                          <a:effectLst/>
                          <a:latin typeface="WordVisi_MSFontService"/>
                        </a:rPr>
                        <a:t>36 %</a:t>
                      </a:r>
                      <a:r>
                        <a:rPr lang="en-CA" sz="1100" b="0" i="0" dirty="0">
                          <a:solidFill>
                            <a:srgbClr val="000000"/>
                          </a:solidFill>
                          <a:effectLst/>
                          <a:latin typeface="Cambria" panose="02040503050406030204" pitchFamily="18" charset="0"/>
                        </a:rPr>
                        <a:t> </a:t>
                      </a:r>
                      <a:endParaRPr lang="en-CA" sz="1100" b="0" i="0" dirty="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046022141"/>
                  </a:ext>
                </a:extLst>
              </a:tr>
              <a:tr h="215744">
                <a:tc>
                  <a:txBody>
                    <a:bodyPr/>
                    <a:lstStyle/>
                    <a:p>
                      <a:pPr algn="l" rtl="0" fontAlgn="base"/>
                      <a:r>
                        <a:rPr lang="en-CA" sz="1100" b="0" i="0">
                          <a:solidFill>
                            <a:srgbClr val="000000"/>
                          </a:solidFill>
                          <a:effectLst/>
                          <a:latin typeface="WordVisi_MSFontService"/>
                        </a:rPr>
                        <a:t>Other</a:t>
                      </a:r>
                      <a:r>
                        <a:rPr lang="en-CA" sz="1100" b="0" i="0">
                          <a:solidFill>
                            <a:srgbClr val="000000"/>
                          </a:solidFill>
                          <a:effectLst/>
                          <a:latin typeface="Cambria" panose="02040503050406030204" pitchFamily="18" charset="0"/>
                        </a:rPr>
                        <a:t> </a:t>
                      </a:r>
                      <a:endParaRPr lang="en-CA" sz="1100" b="0" i="0">
                        <a:effectLst/>
                      </a:endParaRPr>
                    </a:p>
                  </a:txBody>
                  <a:tcPr marL="48805" marR="48805" marT="24403" marB="24403" anchor="b">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CA" sz="1100" b="0" i="0">
                          <a:effectLst/>
                          <a:latin typeface="WordVisi_MSFontService"/>
                        </a:rPr>
                        <a:t>2 %</a:t>
                      </a:r>
                      <a:r>
                        <a:rPr lang="en-CA" sz="1100" b="0" i="0">
                          <a:effectLst/>
                          <a:latin typeface="Cambria" panose="02040503050406030204" pitchFamily="18" charset="0"/>
                        </a:rPr>
                        <a:t> </a:t>
                      </a:r>
                      <a:endParaRPr lang="en-CA"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CA" sz="1100" b="0" i="0" dirty="0">
                          <a:solidFill>
                            <a:srgbClr val="000000"/>
                          </a:solidFill>
                          <a:effectLst/>
                          <a:latin typeface="WordVisi_MSFontService"/>
                        </a:rPr>
                        <a:t>3 %</a:t>
                      </a:r>
                      <a:r>
                        <a:rPr lang="en-CA" sz="1100" b="0" i="0" dirty="0">
                          <a:solidFill>
                            <a:srgbClr val="000000"/>
                          </a:solidFill>
                          <a:effectLst/>
                          <a:latin typeface="Cambria" panose="02040503050406030204" pitchFamily="18" charset="0"/>
                        </a:rPr>
                        <a:t> </a:t>
                      </a:r>
                      <a:endParaRPr lang="en-CA" sz="1100" b="0" i="0" dirty="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CA" sz="1100" b="0" i="0">
                          <a:effectLst/>
                          <a:latin typeface="WordVisi_MSFontService"/>
                        </a:rPr>
                        <a:t>3 %</a:t>
                      </a:r>
                      <a:r>
                        <a:rPr lang="en-CA" sz="1100" b="0" i="0">
                          <a:effectLst/>
                          <a:latin typeface="Cambria" panose="02040503050406030204" pitchFamily="18" charset="0"/>
                        </a:rPr>
                        <a:t> </a:t>
                      </a:r>
                      <a:endParaRPr lang="en-CA"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CA" sz="1100" b="0" i="0">
                          <a:effectLst/>
                          <a:latin typeface="WordVisi_MSFontService"/>
                        </a:rPr>
                        <a:t>3 %</a:t>
                      </a:r>
                      <a:r>
                        <a:rPr lang="en-CA" sz="1100" b="0" i="0">
                          <a:effectLst/>
                          <a:latin typeface="Cambria" panose="02040503050406030204" pitchFamily="18" charset="0"/>
                        </a:rPr>
                        <a:t> </a:t>
                      </a:r>
                      <a:endParaRPr lang="en-CA"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CA" sz="1100" b="0" i="0" dirty="0">
                          <a:solidFill>
                            <a:srgbClr val="000000"/>
                          </a:solidFill>
                          <a:effectLst/>
                          <a:latin typeface="WordVisi_MSFontService"/>
                        </a:rPr>
                        <a:t>1 %</a:t>
                      </a:r>
                      <a:r>
                        <a:rPr lang="en-CA" sz="1100" b="0" i="0" dirty="0">
                          <a:solidFill>
                            <a:srgbClr val="000000"/>
                          </a:solidFill>
                          <a:effectLst/>
                          <a:latin typeface="Cambria" panose="02040503050406030204" pitchFamily="18" charset="0"/>
                        </a:rPr>
                        <a:t> </a:t>
                      </a:r>
                      <a:endParaRPr lang="en-CA" sz="1100" b="0" i="0" dirty="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1221812936"/>
                  </a:ext>
                </a:extLst>
              </a:tr>
              <a:tr h="438739">
                <a:tc>
                  <a:txBody>
                    <a:bodyPr/>
                    <a:lstStyle/>
                    <a:p>
                      <a:pPr algn="l" rtl="0" fontAlgn="base"/>
                      <a:r>
                        <a:rPr lang="en-US" sz="1100" b="0" i="0" dirty="0">
                          <a:effectLst/>
                          <a:latin typeface="WordVisi_MSFontService"/>
                        </a:rPr>
                        <a:t>MUHC + (non-site specific /not specified)</a:t>
                      </a:r>
                      <a:r>
                        <a:rPr lang="en-US" sz="1100" b="0" i="0" dirty="0">
                          <a:effectLst/>
                          <a:latin typeface="Cambria" panose="02040503050406030204" pitchFamily="18" charset="0"/>
                        </a:rPr>
                        <a:t> </a:t>
                      </a:r>
                      <a:endParaRPr lang="en-US" sz="1100" b="0" i="0" dirty="0">
                        <a:effectLst/>
                      </a:endParaRPr>
                    </a:p>
                  </a:txBody>
                  <a:tcPr marL="48805" marR="48805" marT="24403" marB="24403" anchor="b">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US" sz="1100" b="0" i="0" dirty="0">
                          <a:effectLst/>
                          <a:highlight>
                            <a:srgbClr val="FFFF00"/>
                          </a:highlight>
                          <a:latin typeface="WordVisi_MSFontService"/>
                        </a:rPr>
                        <a:t>32 %  </a:t>
                      </a:r>
                      <a:r>
                        <a:rPr lang="en-US" sz="1100" b="0" i="0" dirty="0">
                          <a:effectLst/>
                          <a:highlight>
                            <a:srgbClr val="FFFF00"/>
                          </a:highlight>
                          <a:latin typeface="Cambria" panose="02040503050406030204" pitchFamily="18" charset="0"/>
                        </a:rPr>
                        <a:t> </a:t>
                      </a:r>
                      <a:endParaRPr lang="en-US" sz="1100" b="0" i="0" dirty="0">
                        <a:effectLst/>
                        <a:highlight>
                          <a:srgbClr val="FFFF00"/>
                        </a:highligh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100" b="0" i="0" dirty="0">
                          <a:solidFill>
                            <a:srgbClr val="000000"/>
                          </a:solidFill>
                          <a:effectLst/>
                          <a:highlight>
                            <a:srgbClr val="FFFF00"/>
                          </a:highlight>
                          <a:latin typeface="WordVisi_MSFontService"/>
                        </a:rPr>
                        <a:t>18 %</a:t>
                      </a:r>
                      <a:r>
                        <a:rPr lang="en-CA" sz="1100" b="0" i="0" dirty="0">
                          <a:solidFill>
                            <a:srgbClr val="000000"/>
                          </a:solidFill>
                          <a:effectLst/>
                          <a:highlight>
                            <a:srgbClr val="FFFF00"/>
                          </a:highlight>
                          <a:latin typeface="Cambria" panose="02040503050406030204" pitchFamily="18" charset="0"/>
                        </a:rPr>
                        <a:t> </a:t>
                      </a:r>
                      <a:endParaRPr lang="en-CA" sz="1100" b="0" i="0" dirty="0">
                        <a:effectLst/>
                        <a:highlight>
                          <a:srgbClr val="FFFF00"/>
                        </a:highligh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100" b="0" i="0">
                          <a:effectLst/>
                          <a:latin typeface="WordVisi_MSFontService"/>
                        </a:rPr>
                        <a:t>25 %</a:t>
                      </a:r>
                      <a:r>
                        <a:rPr lang="en-CA" sz="1100" b="0" i="0">
                          <a:effectLst/>
                          <a:latin typeface="Cambria" panose="02040503050406030204" pitchFamily="18" charset="0"/>
                        </a:rPr>
                        <a:t> </a:t>
                      </a:r>
                      <a:endParaRPr lang="en-CA"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100" b="0" i="0">
                          <a:effectLst/>
                          <a:latin typeface="WordVisi_MSFontService"/>
                        </a:rPr>
                        <a:t>26 %</a:t>
                      </a:r>
                      <a:r>
                        <a:rPr lang="en-CA" sz="1100" b="0" i="0">
                          <a:effectLst/>
                          <a:latin typeface="Cambria" panose="02040503050406030204" pitchFamily="18" charset="0"/>
                        </a:rPr>
                        <a:t> </a:t>
                      </a:r>
                      <a:endParaRPr lang="en-CA" sz="1100" b="0" i="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CA" sz="1100" b="0" i="0" dirty="0">
                          <a:solidFill>
                            <a:srgbClr val="000000"/>
                          </a:solidFill>
                          <a:effectLst/>
                          <a:latin typeface="WordVisi_MSFontService"/>
                        </a:rPr>
                        <a:t>12 %</a:t>
                      </a:r>
                      <a:r>
                        <a:rPr lang="en-CA" sz="1100" b="0" i="0" dirty="0">
                          <a:solidFill>
                            <a:srgbClr val="000000"/>
                          </a:solidFill>
                          <a:effectLst/>
                          <a:latin typeface="Cambria" panose="02040503050406030204" pitchFamily="18" charset="0"/>
                        </a:rPr>
                        <a:t> </a:t>
                      </a:r>
                      <a:endParaRPr lang="en-CA" sz="1100" b="0" i="0" dirty="0">
                        <a:effectLst/>
                      </a:endParaRPr>
                    </a:p>
                  </a:txBody>
                  <a:tcPr marL="48805" marR="48805" marT="24403" marB="2440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283358244"/>
                  </a:ext>
                </a:extLst>
              </a:tr>
            </a:tbl>
          </a:graphicData>
        </a:graphic>
      </p:graphicFrame>
      <p:sp>
        <p:nvSpPr>
          <p:cNvPr id="5" name="Rectangle 1">
            <a:extLst>
              <a:ext uri="{FF2B5EF4-FFF2-40B4-BE49-F238E27FC236}">
                <a16:creationId xmlns:a16="http://schemas.microsoft.com/office/drawing/2014/main" id="{C18451B9-248F-5663-36C0-57D8F0FD946D}"/>
              </a:ext>
            </a:extLst>
          </p:cNvPr>
          <p:cNvSpPr>
            <a:spLocks noChangeArrowheads="1"/>
          </p:cNvSpPr>
          <p:nvPr/>
        </p:nvSpPr>
        <p:spPr bwMode="auto">
          <a:xfrm flipH="1">
            <a:off x="6635226" y="819579"/>
            <a:ext cx="4757198" cy="12311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800" i="1" dirty="0">
                <a:latin typeface="WordVisi_MSFontService"/>
              </a:rPr>
              <a:t>Data for 2022-2023 cover a period of 5 months only</a:t>
            </a:r>
            <a:endParaRPr kumimoji="0" lang="en-US" altLang="en-US" sz="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00045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FD03A-D366-AA73-D288-37476CEAE177}"/>
              </a:ext>
            </a:extLst>
          </p:cNvPr>
          <p:cNvSpPr>
            <a:spLocks noGrp="1"/>
          </p:cNvSpPr>
          <p:nvPr>
            <p:ph type="title"/>
          </p:nvPr>
        </p:nvSpPr>
        <p:spPr/>
        <p:txBody>
          <a:bodyPr/>
          <a:lstStyle/>
          <a:p>
            <a:r>
              <a:rPr lang="en-US" dirty="0"/>
              <a:t>Explanations for Notable Changes by Site</a:t>
            </a:r>
            <a:br>
              <a:rPr lang="en-US" dirty="0"/>
            </a:br>
            <a:r>
              <a:rPr lang="en-US" dirty="0"/>
              <a:t>2024-2025 versus 2023-2024</a:t>
            </a:r>
          </a:p>
        </p:txBody>
      </p:sp>
      <p:sp>
        <p:nvSpPr>
          <p:cNvPr id="3" name="Content Placeholder 2">
            <a:extLst>
              <a:ext uri="{FF2B5EF4-FFF2-40B4-BE49-F238E27FC236}">
                <a16:creationId xmlns:a16="http://schemas.microsoft.com/office/drawing/2014/main" id="{F66E5985-3D53-B48D-37AE-C05DC418AD09}"/>
              </a:ext>
            </a:extLst>
          </p:cNvPr>
          <p:cNvSpPr>
            <a:spLocks noGrp="1"/>
          </p:cNvSpPr>
          <p:nvPr>
            <p:ph idx="1"/>
          </p:nvPr>
        </p:nvSpPr>
        <p:spPr/>
        <p:txBody>
          <a:bodyPr/>
          <a:lstStyle/>
          <a:p>
            <a:r>
              <a:rPr lang="en-US" sz="1800" b="0" i="0" dirty="0">
                <a:solidFill>
                  <a:srgbClr val="000000"/>
                </a:solidFill>
                <a:effectLst/>
                <a:latin typeface="WordVisi_MSFontService"/>
              </a:rPr>
              <a:t>Of note, a reduction in complaints and requests for assistance was observed at the Montreal General Hospital which may be partially attributable to the implementation of new initiatives aimed at reducing wait times in surgery and the emergency department. </a:t>
            </a:r>
          </a:p>
          <a:p>
            <a:r>
              <a:rPr lang="en-US" sz="1800" b="0" i="0" dirty="0">
                <a:solidFill>
                  <a:srgbClr val="000000"/>
                </a:solidFill>
                <a:effectLst/>
                <a:latin typeface="WordVisi_MSFontService"/>
              </a:rPr>
              <a:t>In </a:t>
            </a:r>
            <a:r>
              <a:rPr lang="en-US" sz="1800" b="0" i="0">
                <a:solidFill>
                  <a:srgbClr val="000000"/>
                </a:solidFill>
                <a:effectLst/>
                <a:latin typeface="WordVisi_MSFontService"/>
              </a:rPr>
              <a:t>contrast, </a:t>
            </a:r>
            <a:r>
              <a:rPr lang="en-US" sz="1800" b="0" i="0" dirty="0">
                <a:solidFill>
                  <a:srgbClr val="000000"/>
                </a:solidFill>
                <a:effectLst/>
                <a:latin typeface="WordVisi_MSFontService"/>
              </a:rPr>
              <a:t>non site-specific complaints </a:t>
            </a:r>
            <a:r>
              <a:rPr lang="en-US" sz="1800" b="0" i="0">
                <a:solidFill>
                  <a:srgbClr val="000000"/>
                </a:solidFill>
                <a:effectLst/>
                <a:latin typeface="WordVisi_MSFontService"/>
              </a:rPr>
              <a:t>rose this year, </a:t>
            </a:r>
            <a:r>
              <a:rPr lang="en-US" sz="1800" b="0" i="0" dirty="0">
                <a:solidFill>
                  <a:srgbClr val="000000"/>
                </a:solidFill>
                <a:effectLst/>
                <a:latin typeface="WordVisi_MSFontService"/>
              </a:rPr>
              <a:t>potentially linked to challenges identified under the 'Access to Care' category, such as missed calls, poor communication, and delays in medical imaging. </a:t>
            </a:r>
          </a:p>
          <a:p>
            <a:r>
              <a:rPr lang="en-US" sz="1800" b="0" i="0" dirty="0">
                <a:solidFill>
                  <a:srgbClr val="000000"/>
                </a:solidFill>
                <a:effectLst/>
                <a:latin typeface="WordVisi_MSFontService"/>
              </a:rPr>
              <a:t>Common reasons for patient assistance requests include the search for health-related information, clarification about rights and available options, difficulties accessing information, financial concerns, and challenges navigating the system.</a:t>
            </a:r>
            <a:r>
              <a:rPr lang="en-US" sz="1800" b="0" i="0" dirty="0">
                <a:solidFill>
                  <a:srgbClr val="000000"/>
                </a:solidFill>
                <a:effectLst/>
                <a:latin typeface="WordVisiPilcrow_MSFontService"/>
              </a:rPr>
              <a:t> </a:t>
            </a:r>
            <a:endParaRPr lang="en-US" dirty="0"/>
          </a:p>
        </p:txBody>
      </p:sp>
    </p:spTree>
    <p:extLst>
      <p:ext uri="{BB962C8B-B14F-4D97-AF65-F5344CB8AC3E}">
        <p14:creationId xmlns:p14="http://schemas.microsoft.com/office/powerpoint/2010/main" val="27124630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6AFCC-4B5C-9B0A-B812-7294DB95FAFE}"/>
              </a:ext>
            </a:extLst>
          </p:cNvPr>
          <p:cNvSpPr>
            <a:spLocks noGrp="1"/>
          </p:cNvSpPr>
          <p:nvPr>
            <p:ph type="title"/>
          </p:nvPr>
        </p:nvSpPr>
        <p:spPr/>
        <p:txBody>
          <a:bodyPr/>
          <a:lstStyle/>
          <a:p>
            <a:pPr algn="ctr"/>
            <a:r>
              <a:rPr lang="en-US" dirty="0"/>
              <a:t>5-year Overall Comparison of Complaints and Requests for Assistance</a:t>
            </a:r>
          </a:p>
        </p:txBody>
      </p:sp>
      <p:sp>
        <p:nvSpPr>
          <p:cNvPr id="6" name="TextBox 5">
            <a:extLst>
              <a:ext uri="{FF2B5EF4-FFF2-40B4-BE49-F238E27FC236}">
                <a16:creationId xmlns:a16="http://schemas.microsoft.com/office/drawing/2014/main" id="{C360AFA7-F51E-8719-8AE9-8502CA34BC81}"/>
              </a:ext>
            </a:extLst>
          </p:cNvPr>
          <p:cNvSpPr txBox="1"/>
          <p:nvPr/>
        </p:nvSpPr>
        <p:spPr>
          <a:xfrm>
            <a:off x="1666755" y="5202823"/>
            <a:ext cx="5243331" cy="215444"/>
          </a:xfrm>
          <a:prstGeom prst="rect">
            <a:avLst/>
          </a:prstGeom>
          <a:noFill/>
        </p:spPr>
        <p:txBody>
          <a:bodyPr wrap="square" rtlCol="0">
            <a:spAutoFit/>
          </a:bodyPr>
          <a:lstStyle/>
          <a:p>
            <a:r>
              <a:rPr lang="en-US" sz="800" dirty="0"/>
              <a:t>* Data for 2022-23 covers a period of 5 not 12 months</a:t>
            </a:r>
          </a:p>
        </p:txBody>
      </p:sp>
      <p:sp>
        <p:nvSpPr>
          <p:cNvPr id="3" name="Content Placeholder 2">
            <a:extLst>
              <a:ext uri="{FF2B5EF4-FFF2-40B4-BE49-F238E27FC236}">
                <a16:creationId xmlns:a16="http://schemas.microsoft.com/office/drawing/2014/main" id="{67DDACC6-3F7E-FCD4-F14F-6A56CEA03E28}"/>
              </a:ext>
            </a:extLst>
          </p:cNvPr>
          <p:cNvSpPr>
            <a:spLocks noGrp="1"/>
          </p:cNvSpPr>
          <p:nvPr>
            <p:ph idx="1"/>
          </p:nvPr>
        </p:nvSpPr>
        <p:spPr/>
        <p:txBody>
          <a:bodyPr/>
          <a:lstStyle/>
          <a:p>
            <a:endParaRPr lang="en-US"/>
          </a:p>
        </p:txBody>
      </p:sp>
      <p:pic>
        <p:nvPicPr>
          <p:cNvPr id="4" name="Picture 2" descr="Image 8, Picture">
            <a:extLst>
              <a:ext uri="{FF2B5EF4-FFF2-40B4-BE49-F238E27FC236}">
                <a16:creationId xmlns:a16="http://schemas.microsoft.com/office/drawing/2014/main" id="{28A2458E-3026-587F-126F-A3BC344E09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919" y="1585732"/>
            <a:ext cx="8423567" cy="4073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61203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445D7-C179-B845-8C31-8C68AEE214D0}"/>
              </a:ext>
            </a:extLst>
          </p:cNvPr>
          <p:cNvSpPr>
            <a:spLocks noGrp="1"/>
          </p:cNvSpPr>
          <p:nvPr>
            <p:ph type="title"/>
          </p:nvPr>
        </p:nvSpPr>
        <p:spPr/>
        <p:txBody>
          <a:bodyPr/>
          <a:lstStyle/>
          <a:p>
            <a:pPr algn="ctr"/>
            <a:r>
              <a:rPr lang="en-US" dirty="0"/>
              <a:t>Possible Explanations for Changes in 2024-2025</a:t>
            </a:r>
          </a:p>
        </p:txBody>
      </p:sp>
      <p:sp>
        <p:nvSpPr>
          <p:cNvPr id="3" name="Content Placeholder 2">
            <a:extLst>
              <a:ext uri="{FF2B5EF4-FFF2-40B4-BE49-F238E27FC236}">
                <a16:creationId xmlns:a16="http://schemas.microsoft.com/office/drawing/2014/main" id="{CC30AD97-D41D-7EDC-F0E3-2D8D0E5B8991}"/>
              </a:ext>
            </a:extLst>
          </p:cNvPr>
          <p:cNvSpPr>
            <a:spLocks noGrp="1"/>
          </p:cNvSpPr>
          <p:nvPr>
            <p:ph idx="1"/>
          </p:nvPr>
        </p:nvSpPr>
        <p:spPr/>
        <p:txBody>
          <a:bodyPr>
            <a:normAutofit fontScale="92500" lnSpcReduction="10000"/>
          </a:bodyPr>
          <a:lstStyle/>
          <a:p>
            <a:pPr marL="0" indent="0" algn="ctr" rtl="0" fontAlgn="base">
              <a:buNone/>
            </a:pPr>
            <a:r>
              <a:rPr lang="en-GB" sz="1800" dirty="0">
                <a:solidFill>
                  <a:srgbClr val="000000"/>
                </a:solidFill>
                <a:latin typeface="WordVisi_MSFontService"/>
              </a:rPr>
              <a:t>A</a:t>
            </a:r>
            <a:r>
              <a:rPr lang="en-GB" sz="1800" b="0" i="0" dirty="0">
                <a:solidFill>
                  <a:srgbClr val="000000"/>
                </a:solidFill>
                <a:effectLst/>
                <a:latin typeface="WordVisi_MSFontService"/>
              </a:rPr>
              <a:t> modest decline in the number of complaints and requests for assistance which may be a result of the following: </a:t>
            </a:r>
          </a:p>
          <a:p>
            <a:pPr algn="l" rtl="0" fontAlgn="base"/>
            <a:r>
              <a:rPr lang="en-GB" sz="1800" dirty="0">
                <a:solidFill>
                  <a:srgbClr val="000000"/>
                </a:solidFill>
                <a:latin typeface="WordVisi_MSFontService"/>
              </a:rPr>
              <a:t>F</a:t>
            </a:r>
            <a:r>
              <a:rPr lang="en-GB" sz="1800" b="0" i="0" dirty="0">
                <a:solidFill>
                  <a:srgbClr val="000000"/>
                </a:solidFill>
                <a:effectLst/>
                <a:latin typeface="WordVisi_MSFontService"/>
              </a:rPr>
              <a:t>ear of retaliation or negative repercussions, particularly when still receiving care or treatment. This fear may lead patients to withhold complaints about substandard care, perceived mistreatment, or service deficiencies. </a:t>
            </a:r>
            <a:r>
              <a:rPr lang="en-GB" sz="1800" dirty="0">
                <a:solidFill>
                  <a:srgbClr val="000000"/>
                </a:solidFill>
                <a:latin typeface="WordVisi_MSFontService"/>
              </a:rPr>
              <a:t>P</a:t>
            </a:r>
            <a:r>
              <a:rPr lang="en-GB" sz="1800" b="0" i="0" dirty="0">
                <a:solidFill>
                  <a:srgbClr val="000000"/>
                </a:solidFill>
                <a:effectLst/>
                <a:latin typeface="WordVisi_MSFontService"/>
              </a:rPr>
              <a:t>atients may feel that their concerns will not be taken seriously or result in meaningful change.  Language barriers, limited health literacy, and cultural perceptions of authority and trust in medical institutions may also play a role. </a:t>
            </a:r>
            <a:r>
              <a:rPr lang="en-GB" sz="1800" b="0" i="0" dirty="0">
                <a:solidFill>
                  <a:srgbClr val="000000"/>
                </a:solidFill>
                <a:effectLst/>
                <a:latin typeface="WordVisiPilcrow_MSFontService"/>
              </a:rPr>
              <a:t> </a:t>
            </a:r>
            <a:endParaRPr lang="en-GB" b="0" i="0" dirty="0">
              <a:solidFill>
                <a:srgbClr val="000000"/>
              </a:solidFill>
              <a:effectLst/>
              <a:latin typeface="Segoe UI" panose="020B0502040204020203" pitchFamily="34" charset="0"/>
            </a:endParaRPr>
          </a:p>
          <a:p>
            <a:pPr algn="l" rtl="0" fontAlgn="base"/>
            <a:r>
              <a:rPr lang="en-GB" sz="1800" b="0" i="0" dirty="0">
                <a:solidFill>
                  <a:srgbClr val="000000"/>
                </a:solidFill>
                <a:effectLst/>
                <a:latin typeface="WordVisi_MSFontService"/>
              </a:rPr>
              <a:t>The observed reduction in requests for assistance may be partially attributed to recent improvements in communication systems. This decline may be driven by encouraging signs that telephone access is improving in a meaningful way, alongside the widespread adoption of text messaging across the MUHC, which has enhanced accessibility and responsiveness for patients.</a:t>
            </a:r>
            <a:r>
              <a:rPr lang="en-GB" sz="1800" b="0" i="0" dirty="0">
                <a:solidFill>
                  <a:srgbClr val="000000"/>
                </a:solidFill>
                <a:effectLst/>
                <a:latin typeface="WordVisiPilcrow_MSFontService"/>
              </a:rPr>
              <a:t> </a:t>
            </a:r>
            <a:endParaRPr lang="en-GB" b="0" i="0" dirty="0">
              <a:solidFill>
                <a:srgbClr val="000000"/>
              </a:solidFill>
              <a:effectLst/>
              <a:latin typeface="Segoe UI" panose="020B0502040204020203" pitchFamily="34" charset="0"/>
            </a:endParaRPr>
          </a:p>
          <a:p>
            <a:endParaRPr lang="en-US" dirty="0"/>
          </a:p>
        </p:txBody>
      </p:sp>
    </p:spTree>
    <p:extLst>
      <p:ext uri="{BB962C8B-B14F-4D97-AF65-F5344CB8AC3E}">
        <p14:creationId xmlns:p14="http://schemas.microsoft.com/office/powerpoint/2010/main" val="29727584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FB890-6EF0-F4F2-086F-93C8E3B4EC2E}"/>
              </a:ext>
            </a:extLst>
          </p:cNvPr>
          <p:cNvSpPr>
            <a:spLocks noGrp="1"/>
          </p:cNvSpPr>
          <p:nvPr>
            <p:ph type="title"/>
          </p:nvPr>
        </p:nvSpPr>
        <p:spPr/>
        <p:txBody>
          <a:bodyPr/>
          <a:lstStyle/>
          <a:p>
            <a:r>
              <a:rPr kumimoji="0" lang="en-US" altLang="en-US" sz="2800" b="1" i="0" strike="noStrike" cap="none" normalizeH="0" baseline="0" dirty="0">
                <a:ln>
                  <a:noFill/>
                </a:ln>
                <a:solidFill>
                  <a:srgbClr val="000000"/>
                </a:solidFill>
                <a:effectLst/>
                <a:latin typeface="WordVisi_MSFontService"/>
              </a:rPr>
              <a:t>How Patients and Caregivers </a:t>
            </a:r>
            <a:r>
              <a:rPr lang="en-US" altLang="en-US" sz="2800" dirty="0">
                <a:solidFill>
                  <a:srgbClr val="000000"/>
                </a:solidFill>
                <a:latin typeface="WordVisi_MSFontService"/>
              </a:rPr>
              <a:t>C</a:t>
            </a:r>
            <a:r>
              <a:rPr kumimoji="0" lang="en-US" altLang="en-US" sz="2800" b="1" i="0" strike="noStrike" cap="none" normalizeH="0" baseline="0" dirty="0">
                <a:ln>
                  <a:noFill/>
                </a:ln>
                <a:solidFill>
                  <a:srgbClr val="000000"/>
                </a:solidFill>
                <a:effectLst/>
                <a:latin typeface="WordVisi_MSFontService"/>
              </a:rPr>
              <a:t>ontacted the Users’ Committee</a:t>
            </a:r>
            <a:r>
              <a:rPr kumimoji="0" lang="en-US" altLang="en-US" sz="2800" b="0" i="0" strike="noStrike" cap="none" normalizeH="0" baseline="0" dirty="0">
                <a:ln>
                  <a:noFill/>
                </a:ln>
                <a:solidFill>
                  <a:srgbClr val="000000"/>
                </a:solidFill>
                <a:effectLst/>
                <a:latin typeface="WordVisiPilcrow_MSFontService"/>
              </a:rPr>
              <a:t> </a:t>
            </a:r>
            <a:endParaRPr lang="en-US" dirty="0"/>
          </a:p>
        </p:txBody>
      </p:sp>
      <p:graphicFrame>
        <p:nvGraphicFramePr>
          <p:cNvPr id="4" name="Content Placeholder 3">
            <a:extLst>
              <a:ext uri="{FF2B5EF4-FFF2-40B4-BE49-F238E27FC236}">
                <a16:creationId xmlns:a16="http://schemas.microsoft.com/office/drawing/2014/main" id="{965519B3-F3F0-EAF8-AD33-17D982159C93}"/>
              </a:ext>
            </a:extLst>
          </p:cNvPr>
          <p:cNvGraphicFramePr>
            <a:graphicFrameLocks noGrp="1"/>
          </p:cNvGraphicFramePr>
          <p:nvPr>
            <p:ph idx="1"/>
          </p:nvPr>
        </p:nvGraphicFramePr>
        <p:xfrm>
          <a:off x="2210765" y="1805651"/>
          <a:ext cx="4618298" cy="1828800"/>
        </p:xfrm>
        <a:graphic>
          <a:graphicData uri="http://schemas.openxmlformats.org/drawingml/2006/table">
            <a:tbl>
              <a:tblPr/>
              <a:tblGrid>
                <a:gridCol w="1866677">
                  <a:extLst>
                    <a:ext uri="{9D8B030D-6E8A-4147-A177-3AD203B41FA5}">
                      <a16:colId xmlns:a16="http://schemas.microsoft.com/office/drawing/2014/main" val="3264827556"/>
                    </a:ext>
                  </a:extLst>
                </a:gridCol>
                <a:gridCol w="1202970">
                  <a:extLst>
                    <a:ext uri="{9D8B030D-6E8A-4147-A177-3AD203B41FA5}">
                      <a16:colId xmlns:a16="http://schemas.microsoft.com/office/drawing/2014/main" val="825903869"/>
                    </a:ext>
                  </a:extLst>
                </a:gridCol>
                <a:gridCol w="1548651">
                  <a:extLst>
                    <a:ext uri="{9D8B030D-6E8A-4147-A177-3AD203B41FA5}">
                      <a16:colId xmlns:a16="http://schemas.microsoft.com/office/drawing/2014/main" val="4223782596"/>
                    </a:ext>
                  </a:extLst>
                </a:gridCol>
              </a:tblGrid>
              <a:tr h="405837">
                <a:tc>
                  <a:txBody>
                    <a:bodyPr/>
                    <a:lstStyle/>
                    <a:p>
                      <a:pPr algn="ctr" rtl="0" fontAlgn="base"/>
                      <a:r>
                        <a:rPr lang="en-GB" sz="1200" b="1" i="0">
                          <a:solidFill>
                            <a:srgbClr val="FFFFFF"/>
                          </a:solidFill>
                          <a:effectLst/>
                          <a:latin typeface="WordVisi_MSFontService"/>
                        </a:rPr>
                        <a:t>Method of communication</a:t>
                      </a:r>
                      <a:r>
                        <a:rPr lang="en-GB" sz="1200" b="0" i="0">
                          <a:solidFill>
                            <a:srgbClr val="FFFFFF"/>
                          </a:solidFill>
                          <a:effectLst/>
                          <a:latin typeface="Cambria" panose="02040503050406030204" pitchFamily="18" charset="0"/>
                        </a:rPr>
                        <a:t>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0000"/>
                    </a:solidFill>
                  </a:tcPr>
                </a:tc>
                <a:tc>
                  <a:txBody>
                    <a:bodyPr/>
                    <a:lstStyle/>
                    <a:p>
                      <a:pPr algn="ctr" rtl="0" fontAlgn="base"/>
                      <a:r>
                        <a:rPr lang="en-GB" sz="1200" b="1" i="0">
                          <a:solidFill>
                            <a:srgbClr val="FFFFFF"/>
                          </a:solidFill>
                          <a:effectLst/>
                          <a:latin typeface="WordVisi_MSFontService"/>
                        </a:rPr>
                        <a:t>Number</a:t>
                      </a:r>
                      <a:r>
                        <a:rPr lang="en-GB" sz="1200" b="0" i="0">
                          <a:solidFill>
                            <a:srgbClr val="FFFFFF"/>
                          </a:solidFill>
                          <a:effectLst/>
                          <a:latin typeface="Cambria" panose="02040503050406030204" pitchFamily="18" charset="0"/>
                        </a:rPr>
                        <a:t> </a:t>
                      </a:r>
                      <a:endParaRPr lang="en-GB" b="0" i="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0000"/>
                    </a:solidFill>
                  </a:tcPr>
                </a:tc>
                <a:tc>
                  <a:txBody>
                    <a:bodyPr/>
                    <a:lstStyle/>
                    <a:p>
                      <a:pPr algn="ctr" rtl="0" fontAlgn="base"/>
                      <a:r>
                        <a:rPr lang="en-GB" sz="1200" b="1" i="0">
                          <a:solidFill>
                            <a:srgbClr val="FFFFFF"/>
                          </a:solidFill>
                          <a:effectLst/>
                          <a:latin typeface="WordVisi_MSFontService"/>
                        </a:rPr>
                        <a:t>Percentage</a:t>
                      </a:r>
                      <a:r>
                        <a:rPr lang="en-GB" sz="1200" b="0" i="0">
                          <a:solidFill>
                            <a:srgbClr val="FFFFFF"/>
                          </a:solidFill>
                          <a:effectLst/>
                          <a:latin typeface="Cambria" panose="02040503050406030204" pitchFamily="18" charset="0"/>
                        </a:rPr>
                        <a:t> </a:t>
                      </a:r>
                      <a:endParaRPr lang="en-GB" b="0" i="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0000"/>
                    </a:solidFill>
                  </a:tcPr>
                </a:tc>
                <a:extLst>
                  <a:ext uri="{0D108BD9-81ED-4DB2-BD59-A6C34878D82A}">
                    <a16:rowId xmlns:a16="http://schemas.microsoft.com/office/drawing/2014/main" val="2857369251"/>
                  </a:ext>
                </a:extLst>
              </a:tr>
              <a:tr h="243502">
                <a:tc>
                  <a:txBody>
                    <a:bodyPr/>
                    <a:lstStyle/>
                    <a:p>
                      <a:pPr algn="l" rtl="0" fontAlgn="base"/>
                      <a:r>
                        <a:rPr lang="en-GB" sz="1200" b="0" i="0">
                          <a:solidFill>
                            <a:srgbClr val="000000"/>
                          </a:solidFill>
                          <a:effectLst/>
                          <a:latin typeface="WordVisi_MSFontService"/>
                        </a:rPr>
                        <a:t>Email</a:t>
                      </a:r>
                      <a:r>
                        <a:rPr lang="en-GB" sz="1200" b="0" i="0">
                          <a:solidFill>
                            <a:srgbClr val="000000"/>
                          </a:solidFill>
                          <a:effectLst/>
                          <a:latin typeface="Cambria" panose="02040503050406030204" pitchFamily="18" charset="0"/>
                        </a:rPr>
                        <a:t>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GB" sz="1200" b="0" i="0" dirty="0">
                          <a:solidFill>
                            <a:schemeClr val="tx1"/>
                          </a:solidFill>
                          <a:effectLst/>
                          <a:latin typeface="WordVisi_MSFontService"/>
                        </a:rPr>
                        <a:t>209</a:t>
                      </a:r>
                      <a:r>
                        <a:rPr lang="en-GB" sz="1200" b="0" i="0" dirty="0">
                          <a:effectLst/>
                          <a:latin typeface="Cambria" panose="02040503050406030204" pitchFamily="18" charset="0"/>
                        </a:rPr>
                        <a:t> </a:t>
                      </a:r>
                      <a:endParaRPr lang="en-GB" b="0" i="0" dirty="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GB" sz="1200" b="0" i="0">
                          <a:solidFill>
                            <a:srgbClr val="000000"/>
                          </a:solidFill>
                          <a:effectLst/>
                          <a:latin typeface="WordVisi_MSFontService"/>
                        </a:rPr>
                        <a:t>53 %</a:t>
                      </a:r>
                      <a:r>
                        <a:rPr lang="en-GB" sz="1200" b="0" i="0">
                          <a:solidFill>
                            <a:srgbClr val="000000"/>
                          </a:solidFill>
                          <a:effectLst/>
                          <a:latin typeface="Cambria" panose="02040503050406030204" pitchFamily="18" charset="0"/>
                        </a:rPr>
                        <a:t> </a:t>
                      </a:r>
                      <a:endParaRPr lang="en-GB" b="0" i="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072885298"/>
                  </a:ext>
                </a:extLst>
              </a:tr>
              <a:tr h="243502">
                <a:tc>
                  <a:txBody>
                    <a:bodyPr/>
                    <a:lstStyle/>
                    <a:p>
                      <a:pPr algn="l" rtl="0" fontAlgn="base"/>
                      <a:r>
                        <a:rPr lang="en-GB" sz="1200" b="0" i="0">
                          <a:solidFill>
                            <a:srgbClr val="000000"/>
                          </a:solidFill>
                          <a:effectLst/>
                          <a:latin typeface="WordVisi_MSFontService"/>
                        </a:rPr>
                        <a:t>Phone call</a:t>
                      </a:r>
                      <a:r>
                        <a:rPr lang="en-GB" sz="1200" b="0" i="0">
                          <a:solidFill>
                            <a:srgbClr val="000000"/>
                          </a:solidFill>
                          <a:effectLst/>
                          <a:latin typeface="Cambria" panose="02040503050406030204" pitchFamily="18" charset="0"/>
                        </a:rPr>
                        <a:t>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GB" sz="1200" b="0" i="0">
                          <a:solidFill>
                            <a:srgbClr val="000000"/>
                          </a:solidFill>
                          <a:effectLst/>
                          <a:latin typeface="WordVisi_MSFontService"/>
                        </a:rPr>
                        <a:t>146</a:t>
                      </a:r>
                      <a:r>
                        <a:rPr lang="en-GB" sz="1200" b="0" i="0">
                          <a:solidFill>
                            <a:srgbClr val="000000"/>
                          </a:solidFill>
                          <a:effectLst/>
                          <a:latin typeface="Cambria" panose="02040503050406030204" pitchFamily="18" charset="0"/>
                        </a:rPr>
                        <a:t> </a:t>
                      </a:r>
                      <a:endParaRPr lang="en-GB" b="0" i="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GB" sz="1200" b="0" i="0">
                          <a:solidFill>
                            <a:srgbClr val="000000"/>
                          </a:solidFill>
                          <a:effectLst/>
                          <a:latin typeface="WordVisi_MSFontService"/>
                        </a:rPr>
                        <a:t>37 %</a:t>
                      </a:r>
                      <a:r>
                        <a:rPr lang="en-GB" sz="1200" b="0" i="0">
                          <a:solidFill>
                            <a:srgbClr val="000000"/>
                          </a:solidFill>
                          <a:effectLst/>
                          <a:latin typeface="Cambria" panose="02040503050406030204" pitchFamily="18" charset="0"/>
                        </a:rPr>
                        <a:t> </a:t>
                      </a:r>
                      <a:endParaRPr lang="en-GB" b="0" i="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4075898403"/>
                  </a:ext>
                </a:extLst>
              </a:tr>
              <a:tr h="243502">
                <a:tc>
                  <a:txBody>
                    <a:bodyPr/>
                    <a:lstStyle/>
                    <a:p>
                      <a:pPr algn="l" rtl="0" fontAlgn="base"/>
                      <a:r>
                        <a:rPr lang="en-GB" sz="1200" b="0" i="0">
                          <a:solidFill>
                            <a:srgbClr val="000000"/>
                          </a:solidFill>
                          <a:effectLst/>
                          <a:latin typeface="WordVisi_MSFontService"/>
                        </a:rPr>
                        <a:t>Drop-in</a:t>
                      </a:r>
                      <a:r>
                        <a:rPr lang="en-GB" sz="1200" b="0" i="0">
                          <a:solidFill>
                            <a:srgbClr val="000000"/>
                          </a:solidFill>
                          <a:effectLst/>
                          <a:latin typeface="Cambria" panose="02040503050406030204" pitchFamily="18" charset="0"/>
                        </a:rPr>
                        <a:t>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GB" sz="1200" b="0" i="0">
                          <a:solidFill>
                            <a:srgbClr val="000000"/>
                          </a:solidFill>
                          <a:effectLst/>
                          <a:latin typeface="WordVisi_MSFontService"/>
                        </a:rPr>
                        <a:t>33</a:t>
                      </a:r>
                      <a:r>
                        <a:rPr lang="en-GB" sz="1200" b="0" i="0">
                          <a:solidFill>
                            <a:srgbClr val="000000"/>
                          </a:solidFill>
                          <a:effectLst/>
                          <a:latin typeface="Cambria" panose="02040503050406030204" pitchFamily="18" charset="0"/>
                        </a:rPr>
                        <a:t> </a:t>
                      </a:r>
                      <a:endParaRPr lang="en-GB" b="0" i="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rtl="0" fontAlgn="base"/>
                      <a:r>
                        <a:rPr lang="en-GB" sz="1200" b="0" i="0">
                          <a:solidFill>
                            <a:srgbClr val="000000"/>
                          </a:solidFill>
                          <a:effectLst/>
                          <a:latin typeface="WordVisi_MSFontService"/>
                        </a:rPr>
                        <a:t>8 %</a:t>
                      </a:r>
                      <a:r>
                        <a:rPr lang="en-GB" sz="1200" b="0" i="0">
                          <a:solidFill>
                            <a:srgbClr val="000000"/>
                          </a:solidFill>
                          <a:effectLst/>
                          <a:latin typeface="Cambria" panose="02040503050406030204" pitchFamily="18" charset="0"/>
                        </a:rPr>
                        <a:t> </a:t>
                      </a:r>
                      <a:endParaRPr lang="en-GB" b="0" i="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127638963"/>
                  </a:ext>
                </a:extLst>
              </a:tr>
              <a:tr h="243502">
                <a:tc>
                  <a:txBody>
                    <a:bodyPr/>
                    <a:lstStyle/>
                    <a:p>
                      <a:pPr algn="l" rtl="0" fontAlgn="base"/>
                      <a:r>
                        <a:rPr lang="en-GB" sz="1200" b="0" i="0">
                          <a:solidFill>
                            <a:srgbClr val="000000"/>
                          </a:solidFill>
                          <a:effectLst/>
                          <a:latin typeface="WordVisi_MSFontService"/>
                        </a:rPr>
                        <a:t>Other *</a:t>
                      </a:r>
                      <a:r>
                        <a:rPr lang="en-GB" sz="1200" b="0" i="0">
                          <a:solidFill>
                            <a:srgbClr val="000000"/>
                          </a:solidFill>
                          <a:effectLst/>
                          <a:latin typeface="Cambria" panose="02040503050406030204" pitchFamily="18" charset="0"/>
                        </a:rPr>
                        <a:t>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GB" sz="1200" b="0" i="0">
                          <a:solidFill>
                            <a:srgbClr val="000000"/>
                          </a:solidFill>
                          <a:effectLst/>
                          <a:latin typeface="WordVisi_MSFontService"/>
                        </a:rPr>
                        <a:t>4</a:t>
                      </a:r>
                      <a:r>
                        <a:rPr lang="en-GB" sz="1200" b="0" i="0">
                          <a:solidFill>
                            <a:srgbClr val="000000"/>
                          </a:solidFill>
                          <a:effectLst/>
                          <a:latin typeface="Cambria" panose="02040503050406030204" pitchFamily="18" charset="0"/>
                        </a:rPr>
                        <a:t> </a:t>
                      </a:r>
                      <a:endParaRPr lang="en-GB" b="0" i="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tc>
                  <a:txBody>
                    <a:bodyPr/>
                    <a:lstStyle/>
                    <a:p>
                      <a:pPr algn="ctr" rtl="0" fontAlgn="base"/>
                      <a:r>
                        <a:rPr lang="en-GB" sz="1200" b="0" i="0">
                          <a:solidFill>
                            <a:srgbClr val="000000"/>
                          </a:solidFill>
                          <a:effectLst/>
                          <a:latin typeface="WordVisi_MSFontService"/>
                        </a:rPr>
                        <a:t>1 %</a:t>
                      </a:r>
                      <a:r>
                        <a:rPr lang="en-GB" sz="1200" b="0" i="0">
                          <a:solidFill>
                            <a:srgbClr val="000000"/>
                          </a:solidFill>
                          <a:effectLst/>
                          <a:latin typeface="Cambria" panose="02040503050406030204" pitchFamily="18" charset="0"/>
                        </a:rPr>
                        <a:t> </a:t>
                      </a:r>
                      <a:endParaRPr lang="en-GB" b="0" i="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143717186"/>
                  </a:ext>
                </a:extLst>
              </a:tr>
              <a:tr h="243502">
                <a:tc>
                  <a:txBody>
                    <a:bodyPr/>
                    <a:lstStyle/>
                    <a:p>
                      <a:pPr algn="l" rtl="0" fontAlgn="base"/>
                      <a:r>
                        <a:rPr lang="en-GB" sz="1200" b="1" i="1">
                          <a:solidFill>
                            <a:srgbClr val="000000"/>
                          </a:solidFill>
                          <a:effectLst/>
                          <a:latin typeface="WordVisi_MSFontService"/>
                        </a:rPr>
                        <a:t>Total</a:t>
                      </a:r>
                      <a:r>
                        <a:rPr lang="en-GB" sz="1200" b="0" i="0">
                          <a:solidFill>
                            <a:srgbClr val="000000"/>
                          </a:solidFill>
                          <a:effectLst/>
                          <a:latin typeface="Cambria" panose="02040503050406030204" pitchFamily="18" charset="0"/>
                        </a:rPr>
                        <a:t>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BFBFBF"/>
                    </a:solidFill>
                  </a:tcPr>
                </a:tc>
                <a:tc>
                  <a:txBody>
                    <a:bodyPr/>
                    <a:lstStyle/>
                    <a:p>
                      <a:pPr algn="ctr" rtl="0" fontAlgn="base"/>
                      <a:r>
                        <a:rPr lang="en-GB" sz="1200" b="1" i="1">
                          <a:solidFill>
                            <a:srgbClr val="000000"/>
                          </a:solidFill>
                          <a:effectLst/>
                          <a:latin typeface="WordVisi_MSFontService"/>
                        </a:rPr>
                        <a:t>392</a:t>
                      </a:r>
                      <a:r>
                        <a:rPr lang="en-GB" sz="1200" b="0" i="0">
                          <a:solidFill>
                            <a:srgbClr val="000000"/>
                          </a:solidFill>
                          <a:effectLst/>
                          <a:latin typeface="Cambria" panose="02040503050406030204" pitchFamily="18" charset="0"/>
                        </a:rPr>
                        <a:t> </a:t>
                      </a:r>
                      <a:endParaRPr lang="en-GB" b="0" i="0">
                        <a:effectLst/>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BFBFBF"/>
                    </a:solidFill>
                  </a:tcPr>
                </a:tc>
                <a:tc>
                  <a:txBody>
                    <a:bodyPr/>
                    <a:lstStyle/>
                    <a:p>
                      <a:pPr algn="l" rtl="0" fontAlgn="base"/>
                      <a:r>
                        <a:rPr lang="en-GB" sz="1200" b="1" i="1" dirty="0">
                          <a:solidFill>
                            <a:srgbClr val="000000"/>
                          </a:solidFill>
                          <a:effectLst/>
                          <a:latin typeface="Cambria" panose="02040503050406030204" pitchFamily="18" charset="0"/>
                        </a:rPr>
                        <a:t> </a:t>
                      </a:r>
                      <a:endParaRPr lang="en-GB" sz="1200" b="1" i="1" dirty="0">
                        <a:solidFill>
                          <a:srgbClr val="000000"/>
                        </a:solidFill>
                        <a:effectLst/>
                        <a:latin typeface="WordVisi_MSFontService"/>
                      </a:endParaRPr>
                    </a:p>
                  </a:txBody>
                  <a:tcPr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BFBFBF"/>
                    </a:solidFill>
                  </a:tcPr>
                </a:tc>
                <a:extLst>
                  <a:ext uri="{0D108BD9-81ED-4DB2-BD59-A6C34878D82A}">
                    <a16:rowId xmlns:a16="http://schemas.microsoft.com/office/drawing/2014/main" val="2860730000"/>
                  </a:ext>
                </a:extLst>
              </a:tr>
            </a:tbl>
          </a:graphicData>
        </a:graphic>
      </p:graphicFrame>
      <p:pic>
        <p:nvPicPr>
          <p:cNvPr id="5" name="Picture 2" descr="Image 5, Picture">
            <a:extLst>
              <a:ext uri="{FF2B5EF4-FFF2-40B4-BE49-F238E27FC236}">
                <a16:creationId xmlns:a16="http://schemas.microsoft.com/office/drawing/2014/main" id="{A1F89143-433E-BB7E-EF5A-4D615CD6E9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3833" y="3761772"/>
            <a:ext cx="4166887" cy="19439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53133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2F254-259E-8B05-6CF2-E4B1945E5E14}"/>
              </a:ext>
            </a:extLst>
          </p:cNvPr>
          <p:cNvSpPr>
            <a:spLocks noGrp="1"/>
          </p:cNvSpPr>
          <p:nvPr>
            <p:ph type="title"/>
          </p:nvPr>
        </p:nvSpPr>
        <p:spPr/>
        <p:txBody>
          <a:bodyPr/>
          <a:lstStyle/>
          <a:p>
            <a:pPr algn="ctr"/>
            <a:r>
              <a:rPr lang="en-US" dirty="0"/>
              <a:t>Thank you</a:t>
            </a:r>
          </a:p>
        </p:txBody>
      </p:sp>
      <p:sp>
        <p:nvSpPr>
          <p:cNvPr id="3" name="Content Placeholder 2">
            <a:extLst>
              <a:ext uri="{FF2B5EF4-FFF2-40B4-BE49-F238E27FC236}">
                <a16:creationId xmlns:a16="http://schemas.microsoft.com/office/drawing/2014/main" id="{5AC3A343-359C-AFE7-3489-71EA80793022}"/>
              </a:ext>
            </a:extLst>
          </p:cNvPr>
          <p:cNvSpPr>
            <a:spLocks noGrp="1"/>
          </p:cNvSpPr>
          <p:nvPr>
            <p:ph idx="1"/>
          </p:nvPr>
        </p:nvSpPr>
        <p:spPr/>
        <p:txBody>
          <a:bodyPr/>
          <a:lstStyle/>
          <a:p>
            <a:endParaRPr lang="en-US" dirty="0"/>
          </a:p>
          <a:p>
            <a:r>
              <a:rPr lang="en-US" dirty="0"/>
              <a:t>A heartfelt expression of gratitude to all the Volunteers on the Users’ Committee and to those who work throughout the MUHC to ensure patients obtain the best possible care.</a:t>
            </a:r>
          </a:p>
        </p:txBody>
      </p:sp>
    </p:spTree>
    <p:extLst>
      <p:ext uri="{BB962C8B-B14F-4D97-AF65-F5344CB8AC3E}">
        <p14:creationId xmlns:p14="http://schemas.microsoft.com/office/powerpoint/2010/main" val="42654789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7838" y="365127"/>
            <a:ext cx="4456350" cy="1325563"/>
          </a:xfrm>
        </p:spPr>
        <p:txBody>
          <a:bodyPr/>
          <a:lstStyle/>
          <a:p>
            <a:r>
              <a:rPr lang="en-US" dirty="0"/>
              <a:t>Financials UC 2024 - 2025</a:t>
            </a:r>
          </a:p>
        </p:txBody>
      </p:sp>
      <p:sp>
        <p:nvSpPr>
          <p:cNvPr id="3" name="Content Placeholder 2"/>
          <p:cNvSpPr>
            <a:spLocks noGrp="1"/>
          </p:cNvSpPr>
          <p:nvPr>
            <p:ph idx="1"/>
          </p:nvPr>
        </p:nvSpPr>
        <p:spPr>
          <a:xfrm>
            <a:off x="1757838" y="1825625"/>
            <a:ext cx="6798933" cy="3853722"/>
          </a:xfrm>
        </p:spPr>
        <p:txBody>
          <a:bodyPr>
            <a:normAutofit fontScale="92500"/>
          </a:bodyPr>
          <a:lstStyle/>
          <a:p>
            <a:pPr>
              <a:lnSpc>
                <a:spcPct val="115000"/>
              </a:lnSpc>
              <a:spcAft>
                <a:spcPts val="800"/>
              </a:spcAft>
            </a:pPr>
            <a:r>
              <a:rPr lang="en-CA" sz="1800" b="1" dirty="0">
                <a:effectLst/>
                <a:latin typeface="Aptos" panose="020B0004020202020204" pitchFamily="34" charset="0"/>
                <a:ea typeface="Aptos" panose="020B0004020202020204" pitchFamily="34" charset="0"/>
                <a:cs typeface="Times New Roman" panose="02020603050405020304" pitchFamily="18" charset="0"/>
              </a:rPr>
              <a:t>Allotted annual budget to UC                                                         $92,050</a:t>
            </a:r>
            <a:br>
              <a:rPr lang="en-CA" sz="1800" b="1" dirty="0">
                <a:effectLst/>
                <a:latin typeface="Aptos" panose="020B0004020202020204" pitchFamily="34" charset="0"/>
                <a:ea typeface="Aptos" panose="020B0004020202020204" pitchFamily="34" charset="0"/>
                <a:cs typeface="Times New Roman" panose="02020603050405020304" pitchFamily="18" charset="0"/>
              </a:rPr>
            </a:br>
            <a:r>
              <a:rPr lang="en-CA" sz="1800" b="1" u="sng" kern="100" dirty="0">
                <a:effectLst/>
                <a:latin typeface="Aptos" panose="020B0004020202020204" pitchFamily="34" charset="0"/>
                <a:ea typeface="Aptos" panose="020B0004020202020204" pitchFamily="34" charset="0"/>
                <a:cs typeface="Times New Roman" panose="02020603050405020304" pitchFamily="18" charset="0"/>
              </a:rPr>
              <a:t>Previous balance forward total revenues                                $137,199</a:t>
            </a:r>
            <a:r>
              <a:rPr lang="en-CA" sz="1800" b="1" kern="100" dirty="0">
                <a:effectLst/>
                <a:latin typeface="Aptos" panose="020B0004020202020204" pitchFamily="34" charset="0"/>
                <a:ea typeface="Aptos" panose="020B0004020202020204" pitchFamily="34" charset="0"/>
                <a:cs typeface="Times New Roman" panose="02020603050405020304" pitchFamily="18" charset="0"/>
              </a:rPr>
              <a:t> </a:t>
            </a:r>
            <a:br>
              <a:rPr lang="en-CA" sz="1800" b="1" kern="100" dirty="0">
                <a:effectLst/>
                <a:latin typeface="Aptos" panose="020B0004020202020204" pitchFamily="34" charset="0"/>
                <a:ea typeface="Aptos" panose="020B0004020202020204" pitchFamily="34" charset="0"/>
                <a:cs typeface="Times New Roman" panose="02020603050405020304" pitchFamily="18" charset="0"/>
              </a:rPr>
            </a:br>
            <a:r>
              <a:rPr lang="en-CA" sz="1800" b="1" kern="100" dirty="0">
                <a:effectLst/>
                <a:latin typeface="Aptos" panose="020B0004020202020204" pitchFamily="34" charset="0"/>
                <a:ea typeface="Aptos" panose="020B0004020202020204" pitchFamily="34" charset="0"/>
                <a:cs typeface="Times New Roman" panose="02020603050405020304" pitchFamily="18" charset="0"/>
              </a:rPr>
              <a:t>Total revenues                                                                                         $229,249</a:t>
            </a:r>
          </a:p>
          <a:p>
            <a:r>
              <a:rPr lang="en-CA" sz="1800" b="1" dirty="0">
                <a:effectLst/>
                <a:latin typeface="Aptos" panose="020B0004020202020204" pitchFamily="34" charset="0"/>
                <a:ea typeface="Aptos" panose="020B0004020202020204" pitchFamily="34" charset="0"/>
                <a:cs typeface="Times New Roman" panose="02020603050405020304" pitchFamily="18" charset="0"/>
              </a:rPr>
              <a:t>Professional Support                                                                           $46,479</a:t>
            </a:r>
          </a:p>
          <a:p>
            <a:r>
              <a:rPr lang="en-CA" sz="1800" b="1" dirty="0">
                <a:effectLst/>
                <a:latin typeface="Aptos" panose="020B0004020202020204" pitchFamily="34" charset="0"/>
                <a:ea typeface="Aptos" panose="020B0004020202020204" pitchFamily="34" charset="0"/>
                <a:cs typeface="Times New Roman" panose="02020603050405020304" pitchFamily="18" charset="0"/>
              </a:rPr>
              <a:t>Office supplies &amp; Software                                                               $684</a:t>
            </a:r>
            <a:br>
              <a:rPr lang="en-CA" sz="1800" b="1" dirty="0">
                <a:effectLst/>
                <a:latin typeface="Aptos" panose="020B0004020202020204" pitchFamily="34" charset="0"/>
                <a:ea typeface="Aptos" panose="020B0004020202020204" pitchFamily="34" charset="0"/>
                <a:cs typeface="Times New Roman" panose="02020603050405020304" pitchFamily="18" charset="0"/>
              </a:rPr>
            </a:br>
            <a:r>
              <a:rPr lang="en-CA" sz="1800" b="1" dirty="0">
                <a:effectLst/>
                <a:latin typeface="Aptos" panose="020B0004020202020204" pitchFamily="34" charset="0"/>
                <a:ea typeface="Aptos" panose="020B0004020202020204" pitchFamily="34" charset="0"/>
                <a:cs typeface="Times New Roman" panose="02020603050405020304" pitchFamily="18" charset="0"/>
              </a:rPr>
              <a:t>Promotional materials printing &amp; advertising                        $2,158</a:t>
            </a:r>
            <a:br>
              <a:rPr lang="en-CA" sz="1800" b="1" dirty="0">
                <a:effectLst/>
                <a:latin typeface="Aptos" panose="020B0004020202020204" pitchFamily="34" charset="0"/>
                <a:ea typeface="Aptos" panose="020B0004020202020204" pitchFamily="34" charset="0"/>
                <a:cs typeface="Times New Roman" panose="02020603050405020304" pitchFamily="18" charset="0"/>
              </a:rPr>
            </a:br>
            <a:r>
              <a:rPr lang="en-CA" sz="1800" b="1" dirty="0">
                <a:effectLst/>
                <a:latin typeface="Aptos" panose="020B0004020202020204" pitchFamily="34" charset="0"/>
                <a:ea typeface="Aptos" panose="020B0004020202020204" pitchFamily="34" charset="0"/>
                <a:cs typeface="Times New Roman" panose="02020603050405020304" pitchFamily="18" charset="0"/>
              </a:rPr>
              <a:t>Communications                                                                                   $1,353</a:t>
            </a:r>
            <a:br>
              <a:rPr lang="en-CA" sz="1800" b="1" dirty="0">
                <a:effectLst/>
                <a:latin typeface="Aptos" panose="020B0004020202020204" pitchFamily="34" charset="0"/>
                <a:ea typeface="Aptos" panose="020B0004020202020204" pitchFamily="34" charset="0"/>
                <a:cs typeface="Times New Roman" panose="02020603050405020304" pitchFamily="18" charset="0"/>
              </a:rPr>
            </a:br>
            <a:r>
              <a:rPr lang="en-CA" sz="1800" b="1" dirty="0">
                <a:effectLst/>
                <a:latin typeface="Aptos" panose="020B0004020202020204" pitchFamily="34" charset="0"/>
                <a:ea typeface="Aptos" panose="020B0004020202020204" pitchFamily="34" charset="0"/>
                <a:cs typeface="Times New Roman" panose="02020603050405020304" pitchFamily="18" charset="0"/>
              </a:rPr>
              <a:t>Membership fees                                                                                   $2,418</a:t>
            </a:r>
            <a:br>
              <a:rPr lang="en-CA" sz="1800" b="1" dirty="0">
                <a:effectLst/>
                <a:latin typeface="Aptos" panose="020B0004020202020204" pitchFamily="34" charset="0"/>
                <a:ea typeface="Aptos" panose="020B0004020202020204" pitchFamily="34" charset="0"/>
                <a:cs typeface="Times New Roman" panose="02020603050405020304" pitchFamily="18" charset="0"/>
              </a:rPr>
            </a:br>
            <a:r>
              <a:rPr lang="en-CA" sz="1800" b="1" dirty="0">
                <a:effectLst/>
                <a:latin typeface="Aptos" panose="020B0004020202020204" pitchFamily="34" charset="0"/>
                <a:ea typeface="Aptos" panose="020B0004020202020204" pitchFamily="34" charset="0"/>
                <a:cs typeface="Times New Roman" panose="02020603050405020304" pitchFamily="18" charset="0"/>
              </a:rPr>
              <a:t>Millage Reimbursements                                                                   $</a:t>
            </a:r>
            <a:r>
              <a:rPr lang="en-CA" sz="1800" b="1" dirty="0">
                <a:latin typeface="Aptos" panose="020B0004020202020204" pitchFamily="34" charset="0"/>
                <a:ea typeface="Aptos" panose="020B0004020202020204" pitchFamily="34" charset="0"/>
                <a:cs typeface="Times New Roman" panose="02020603050405020304" pitchFamily="18" charset="0"/>
              </a:rPr>
              <a:t>318</a:t>
            </a:r>
            <a:br>
              <a:rPr lang="en-CA" sz="1800" b="1" dirty="0">
                <a:effectLst/>
                <a:latin typeface="Aptos" panose="020B0004020202020204" pitchFamily="34" charset="0"/>
                <a:ea typeface="Aptos" panose="020B0004020202020204" pitchFamily="34" charset="0"/>
                <a:cs typeface="Times New Roman" panose="02020603050405020304" pitchFamily="18" charset="0"/>
              </a:rPr>
            </a:br>
            <a:r>
              <a:rPr lang="en-CA" sz="1800" b="1" dirty="0">
                <a:effectLst/>
                <a:latin typeface="Aptos" panose="020B0004020202020204" pitchFamily="34" charset="0"/>
                <a:ea typeface="Aptos" panose="020B0004020202020204" pitchFamily="34" charset="0"/>
                <a:cs typeface="Times New Roman" panose="02020603050405020304" pitchFamily="18" charset="0"/>
              </a:rPr>
              <a:t>Food &amp; Refreshments                                                                          $894 </a:t>
            </a:r>
            <a:br>
              <a:rPr lang="en-CA" sz="1800" b="1" dirty="0">
                <a:effectLst/>
                <a:latin typeface="Aptos" panose="020B0004020202020204" pitchFamily="34" charset="0"/>
                <a:ea typeface="Aptos" panose="020B0004020202020204" pitchFamily="34" charset="0"/>
                <a:cs typeface="Times New Roman" panose="02020603050405020304" pitchFamily="18" charset="0"/>
              </a:rPr>
            </a:br>
            <a:r>
              <a:rPr lang="en-CA" sz="1800" b="1" u="sng" dirty="0">
                <a:effectLst/>
                <a:latin typeface="Aptos" panose="020B0004020202020204" pitchFamily="34" charset="0"/>
                <a:ea typeface="Aptos" panose="020B0004020202020204" pitchFamily="34" charset="0"/>
                <a:cs typeface="Times New Roman" panose="02020603050405020304" pitchFamily="18" charset="0"/>
              </a:rPr>
              <a:t>Miscellaneous, Postage                                                                      $244 </a:t>
            </a:r>
            <a:br>
              <a:rPr lang="en-CA" sz="1800" b="1" dirty="0">
                <a:effectLst/>
                <a:latin typeface="Aptos" panose="020B0004020202020204" pitchFamily="34" charset="0"/>
                <a:ea typeface="Aptos" panose="020B0004020202020204" pitchFamily="34" charset="0"/>
                <a:cs typeface="Times New Roman" panose="02020603050405020304" pitchFamily="18" charset="0"/>
              </a:rPr>
            </a:br>
            <a:r>
              <a:rPr lang="en-CA" sz="1800" b="1" u="sng" dirty="0">
                <a:effectLst/>
                <a:latin typeface="Aptos" panose="020B0004020202020204" pitchFamily="34" charset="0"/>
                <a:ea typeface="Aptos" panose="020B0004020202020204" pitchFamily="34" charset="0"/>
                <a:cs typeface="Times New Roman" panose="02020603050405020304" pitchFamily="18" charset="0"/>
              </a:rPr>
              <a:t>Total Expenses                                                                                        $54,548</a:t>
            </a:r>
            <a:br>
              <a:rPr lang="en-CA" sz="1800" b="1" dirty="0">
                <a:effectLst/>
                <a:latin typeface="Aptos" panose="020B0004020202020204" pitchFamily="34" charset="0"/>
                <a:ea typeface="Aptos" panose="020B0004020202020204" pitchFamily="34" charset="0"/>
                <a:cs typeface="Times New Roman" panose="02020603050405020304" pitchFamily="18" charset="0"/>
              </a:rPr>
            </a:br>
            <a:r>
              <a:rPr lang="en-CA" sz="1800" b="1" dirty="0">
                <a:effectLst/>
                <a:latin typeface="Aptos" panose="020B0004020202020204" pitchFamily="34" charset="0"/>
                <a:ea typeface="Aptos" panose="020B0004020202020204" pitchFamily="34" charset="0"/>
                <a:cs typeface="Times New Roman" panose="02020603050405020304" pitchFamily="18" charset="0"/>
              </a:rPr>
              <a:t>Balance                                                                                                       $174,701 </a:t>
            </a:r>
            <a:endParaRPr lang="en-US" b="1" dirty="0"/>
          </a:p>
        </p:txBody>
      </p:sp>
    </p:spTree>
    <p:extLst>
      <p:ext uri="{BB962C8B-B14F-4D97-AF65-F5344CB8AC3E}">
        <p14:creationId xmlns:p14="http://schemas.microsoft.com/office/powerpoint/2010/main" val="5373031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5645" y="451973"/>
            <a:ext cx="7774424" cy="1325563"/>
          </a:xfrm>
        </p:spPr>
        <p:txBody>
          <a:bodyPr>
            <a:normAutofit fontScale="90000"/>
          </a:bodyPr>
          <a:lstStyle/>
          <a:p>
            <a:r>
              <a:rPr lang="fr-FR" sz="3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3200" b="1" dirty="0" err="1">
                <a:latin typeface="Calibri" panose="020F0502020204030204" pitchFamily="34" charset="0"/>
                <a:cs typeface="Calibri" panose="020F0502020204030204" pitchFamily="34" charset="0"/>
              </a:rPr>
              <a:t>Bienvenue</a:t>
            </a:r>
            <a:r>
              <a:rPr lang="en-US" sz="3200" b="1" dirty="0">
                <a:latin typeface="Calibri" panose="020F0502020204030204" pitchFamily="34" charset="0"/>
                <a:cs typeface="Calibri" panose="020F0502020204030204" pitchFamily="34" charset="0"/>
              </a:rPr>
              <a:t> au nouveau </a:t>
            </a:r>
            <a:r>
              <a:rPr lang="en-US" sz="3200" b="1" dirty="0" err="1">
                <a:latin typeface="Calibri" panose="020F0502020204030204" pitchFamily="34" charset="0"/>
                <a:cs typeface="Calibri" panose="020F0502020204030204" pitchFamily="34" charset="0"/>
              </a:rPr>
              <a:t>Comité</a:t>
            </a:r>
            <a:r>
              <a:rPr lang="en-US" sz="3200" b="1" dirty="0">
                <a:latin typeface="Calibri" panose="020F0502020204030204" pitchFamily="34" charset="0"/>
                <a:cs typeface="Calibri" panose="020F0502020204030204" pitchFamily="34" charset="0"/>
              </a:rPr>
              <a:t> des </a:t>
            </a:r>
            <a:r>
              <a:rPr lang="en-US" sz="3200" b="1" dirty="0" err="1">
                <a:latin typeface="Calibri" panose="020F0502020204030204" pitchFamily="34" charset="0"/>
                <a:cs typeface="Calibri" panose="020F0502020204030204" pitchFamily="34" charset="0"/>
              </a:rPr>
              <a:t>usagers</a:t>
            </a:r>
            <a:r>
              <a:rPr lang="en-US" sz="3200" b="1" dirty="0">
                <a:latin typeface="Calibri" panose="020F0502020204030204" pitchFamily="34" charset="0"/>
                <a:cs typeface="Calibri" panose="020F0502020204030204" pitchFamily="34" charset="0"/>
              </a:rPr>
              <a:t>!</a:t>
            </a:r>
            <a:br>
              <a:rPr lang="en-US" sz="3200" b="1" dirty="0"/>
            </a:br>
            <a:endParaRPr lang="en-US" dirty="0"/>
          </a:p>
        </p:txBody>
      </p:sp>
      <p:sp>
        <p:nvSpPr>
          <p:cNvPr id="3" name="Content Placeholder 2"/>
          <p:cNvSpPr>
            <a:spLocks noGrp="1"/>
          </p:cNvSpPr>
          <p:nvPr>
            <p:ph idx="1"/>
          </p:nvPr>
        </p:nvSpPr>
        <p:spPr>
          <a:xfrm>
            <a:off x="1437105" y="1643247"/>
            <a:ext cx="7151724" cy="4116326"/>
          </a:xfrm>
        </p:spPr>
        <p:txBody>
          <a:bodyPr>
            <a:normAutofit fontScale="92500" lnSpcReduction="10000"/>
          </a:bodyPr>
          <a:lstStyle/>
          <a:p>
            <a:endParaRPr lang="fr-FR"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260350" marR="0" indent="-260350" algn="l" rtl="0">
              <a:spcBef>
                <a:spcPts val="0"/>
              </a:spcBef>
              <a:spcAft>
                <a:spcPts val="0"/>
              </a:spcAft>
            </a:pPr>
            <a:r>
              <a:rPr lang="en-CA" sz="2800" b="0" i="0" dirty="0">
                <a:effectLst/>
                <a:latin typeface="Calibri" panose="020F0502020204030204" pitchFamily="34" charset="0"/>
                <a:cs typeface="Calibri" panose="020F0502020204030204" pitchFamily="34" charset="0"/>
              </a:rPr>
              <a:t>Pierre </a:t>
            </a:r>
            <a:r>
              <a:rPr lang="en-CA" sz="2800" b="0" i="0">
                <a:effectLst/>
                <a:latin typeface="Calibri" panose="020F0502020204030204" pitchFamily="34" charset="0"/>
                <a:cs typeface="Calibri" panose="020F0502020204030204" pitchFamily="34" charset="0"/>
              </a:rPr>
              <a:t>Hurteau</a:t>
            </a:r>
            <a:r>
              <a:rPr lang="en-CA" sz="2800" b="0" i="0" dirty="0">
                <a:effectLst/>
                <a:latin typeface="Calibri" panose="020F0502020204030204" pitchFamily="34" charset="0"/>
                <a:cs typeface="Calibri" panose="020F0502020204030204" pitchFamily="34" charset="0"/>
              </a:rPr>
              <a:t>, Chair</a:t>
            </a:r>
          </a:p>
          <a:p>
            <a:pPr marL="260350" indent="-260350">
              <a:spcBef>
                <a:spcPts val="0"/>
              </a:spcBef>
            </a:pPr>
            <a:r>
              <a:rPr lang="en-CA" sz="2800" b="0" i="0" dirty="0">
                <a:effectLst/>
                <a:latin typeface="Calibri" panose="020F0502020204030204" pitchFamily="34" charset="0"/>
                <a:cs typeface="Calibri" panose="020F0502020204030204" pitchFamily="34" charset="0"/>
              </a:rPr>
              <a:t>Corey Hoare, Vice-Chair</a:t>
            </a:r>
          </a:p>
          <a:p>
            <a:pPr marL="260350" indent="-260350">
              <a:spcBef>
                <a:spcPts val="0"/>
              </a:spcBef>
            </a:pPr>
            <a:r>
              <a:rPr lang="en-CA" sz="2800" b="0" i="0" dirty="0">
                <a:effectLst/>
                <a:latin typeface="Calibri" panose="020F0502020204030204" pitchFamily="34" charset="0"/>
                <a:cs typeface="Calibri" panose="020F0502020204030204" pitchFamily="34" charset="0"/>
              </a:rPr>
              <a:t>Bess </a:t>
            </a:r>
            <a:r>
              <a:rPr lang="en-CA" sz="2800" b="0" i="0" dirty="0" err="1">
                <a:effectLst/>
                <a:latin typeface="Calibri" panose="020F0502020204030204" pitchFamily="34" charset="0"/>
                <a:cs typeface="Calibri" panose="020F0502020204030204" pitchFamily="34" charset="0"/>
              </a:rPr>
              <a:t>Vasilakopoulos</a:t>
            </a:r>
            <a:r>
              <a:rPr lang="en-CA" sz="2800" b="0" i="0" dirty="0">
                <a:effectLst/>
                <a:latin typeface="Calibri" panose="020F0502020204030204" pitchFamily="34" charset="0"/>
                <a:cs typeface="Calibri" panose="020F0502020204030204" pitchFamily="34" charset="0"/>
              </a:rPr>
              <a:t>, Secretary</a:t>
            </a:r>
          </a:p>
          <a:p>
            <a:pPr marL="260350" indent="-260350">
              <a:spcBef>
                <a:spcPts val="0"/>
              </a:spcBef>
            </a:pPr>
            <a:r>
              <a:rPr lang="en-CA" sz="2800" b="0" i="0" dirty="0">
                <a:effectLst/>
                <a:latin typeface="Calibri" panose="020F0502020204030204" pitchFamily="34" charset="0"/>
                <a:cs typeface="Calibri" panose="020F0502020204030204" pitchFamily="34" charset="0"/>
              </a:rPr>
              <a:t>Shimon </a:t>
            </a:r>
            <a:r>
              <a:rPr lang="en-CA" sz="2800" b="0" i="0" dirty="0" err="1">
                <a:effectLst/>
                <a:latin typeface="Calibri" panose="020F0502020204030204" pitchFamily="34" charset="0"/>
                <a:cs typeface="Calibri" panose="020F0502020204030204" pitchFamily="34" charset="0"/>
              </a:rPr>
              <a:t>Partouche</a:t>
            </a:r>
            <a:r>
              <a:rPr lang="en-CA" sz="2800" b="0" i="0" dirty="0">
                <a:effectLst/>
                <a:latin typeface="Calibri" panose="020F0502020204030204" pitchFamily="34" charset="0"/>
                <a:cs typeface="Calibri" panose="020F0502020204030204" pitchFamily="34" charset="0"/>
              </a:rPr>
              <a:t>, Treasurer</a:t>
            </a:r>
          </a:p>
          <a:p>
            <a:pPr marL="260350" indent="-260350">
              <a:spcBef>
                <a:spcPts val="0"/>
              </a:spcBef>
            </a:pPr>
            <a:r>
              <a:rPr lang="en-CA" sz="2800" b="0" i="0" dirty="0">
                <a:effectLst/>
                <a:latin typeface="Calibri" panose="020F0502020204030204" pitchFamily="34" charset="0"/>
                <a:cs typeface="Calibri" panose="020F0502020204030204" pitchFamily="34" charset="0"/>
              </a:rPr>
              <a:t>Marilyn </a:t>
            </a:r>
            <a:r>
              <a:rPr lang="en-CA" sz="2800" b="0" i="0" dirty="0" err="1">
                <a:effectLst/>
                <a:latin typeface="Calibri" panose="020F0502020204030204" pitchFamily="34" charset="0"/>
                <a:cs typeface="Calibri" panose="020F0502020204030204" pitchFamily="34" charset="0"/>
              </a:rPr>
              <a:t>Jarka</a:t>
            </a:r>
            <a:r>
              <a:rPr lang="en-CA" sz="2800" b="0" i="0" dirty="0">
                <a:effectLst/>
                <a:latin typeface="Calibri" panose="020F0502020204030204" pitchFamily="34" charset="0"/>
                <a:cs typeface="Calibri" panose="020F0502020204030204" pitchFamily="34" charset="0"/>
              </a:rPr>
              <a:t>, Board and Vigilance Committee representative</a:t>
            </a:r>
          </a:p>
          <a:p>
            <a:pPr marL="260350" indent="-260350">
              <a:spcBef>
                <a:spcPts val="0"/>
              </a:spcBef>
            </a:pPr>
            <a:r>
              <a:rPr lang="en-CA" sz="2800" b="0" i="0" dirty="0">
                <a:effectLst/>
                <a:latin typeface="Calibri" panose="020F0502020204030204" pitchFamily="34" charset="0"/>
                <a:cs typeface="Calibri" panose="020F0502020204030204" pitchFamily="34" charset="0"/>
              </a:rPr>
              <a:t>Sara </a:t>
            </a:r>
            <a:r>
              <a:rPr lang="en-CA" sz="2800" b="0" i="0" dirty="0" err="1">
                <a:effectLst/>
                <a:latin typeface="Calibri" panose="020F0502020204030204" pitchFamily="34" charset="0"/>
                <a:cs typeface="Calibri" panose="020F0502020204030204" pitchFamily="34" charset="0"/>
              </a:rPr>
              <a:t>Homayounfar</a:t>
            </a:r>
            <a:r>
              <a:rPr lang="en-CA" sz="2800" b="0" i="0" dirty="0">
                <a:effectLst/>
                <a:latin typeface="Calibri" panose="020F0502020204030204" pitchFamily="34" charset="0"/>
                <a:cs typeface="Calibri" panose="020F0502020204030204" pitchFamily="34" charset="0"/>
              </a:rPr>
              <a:t>, Member</a:t>
            </a:r>
          </a:p>
          <a:p>
            <a:pPr marL="260350" indent="-260350">
              <a:spcBef>
                <a:spcPts val="0"/>
              </a:spcBef>
            </a:pPr>
            <a:r>
              <a:rPr lang="en-CA" sz="2800" b="0" i="0" dirty="0">
                <a:effectLst/>
                <a:latin typeface="Calibri" panose="020F0502020204030204" pitchFamily="34" charset="0"/>
                <a:cs typeface="Calibri" panose="020F0502020204030204" pitchFamily="34" charset="0"/>
              </a:rPr>
              <a:t>Kristen </a:t>
            </a:r>
            <a:r>
              <a:rPr lang="en-CA" sz="2800" b="0" i="0" dirty="0" err="1">
                <a:effectLst/>
                <a:latin typeface="Calibri" panose="020F0502020204030204" pitchFamily="34" charset="0"/>
                <a:cs typeface="Calibri" panose="020F0502020204030204" pitchFamily="34" charset="0"/>
              </a:rPr>
              <a:t>Palynchuk</a:t>
            </a:r>
            <a:r>
              <a:rPr lang="en-CA" sz="2800" b="0" i="0" dirty="0">
                <a:effectLst/>
                <a:latin typeface="Calibri" panose="020F0502020204030204" pitchFamily="34" charset="0"/>
                <a:cs typeface="Calibri" panose="020F0502020204030204" pitchFamily="34" charset="0"/>
              </a:rPr>
              <a:t>. Member</a:t>
            </a:r>
          </a:p>
          <a:p>
            <a:pPr marL="260350" indent="-260350">
              <a:spcBef>
                <a:spcPts val="0"/>
              </a:spcBef>
            </a:pPr>
            <a:r>
              <a:rPr lang="en-CA" sz="2800" b="0" i="0" dirty="0" err="1">
                <a:effectLst/>
                <a:latin typeface="Calibri" panose="020F0502020204030204" pitchFamily="34" charset="0"/>
                <a:cs typeface="Calibri" panose="020F0502020204030204" pitchFamily="34" charset="0"/>
              </a:rPr>
              <a:t>Zhaoping</a:t>
            </a:r>
            <a:r>
              <a:rPr lang="en-CA" sz="2800" b="0" i="0" dirty="0">
                <a:effectLst/>
                <a:latin typeface="Calibri" panose="020F0502020204030204" pitchFamily="34" charset="0"/>
                <a:cs typeface="Calibri" panose="020F0502020204030204" pitchFamily="34" charset="0"/>
              </a:rPr>
              <a:t> Ju,  Member</a:t>
            </a:r>
          </a:p>
          <a:p>
            <a:pPr marL="260350" marR="0" indent="-260350" algn="l" rtl="0">
              <a:spcBef>
                <a:spcPts val="0"/>
              </a:spcBef>
              <a:spcAft>
                <a:spcPts val="0"/>
              </a:spcAft>
            </a:pPr>
            <a:r>
              <a:rPr lang="en-CA" sz="2800" b="0" i="0" dirty="0">
                <a:effectLst/>
                <a:latin typeface="Calibri" panose="020F0502020204030204" pitchFamily="34" charset="0"/>
                <a:cs typeface="Calibri" panose="020F0502020204030204" pitchFamily="34" charset="0"/>
              </a:rPr>
              <a:t>Danielle Carter,  President Camille-Lefebvre Residents’ Committee</a:t>
            </a:r>
          </a:p>
          <a:p>
            <a:endParaRPr lang="fr-FR" sz="2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82635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7838" y="365128"/>
            <a:ext cx="6529635" cy="942812"/>
          </a:xfrm>
        </p:spPr>
        <p:txBody>
          <a:bodyPr>
            <a:normAutofit/>
          </a:bodyPr>
          <a:lstStyle/>
          <a:p>
            <a:r>
              <a:rPr lang="en-US" sz="2800" dirty="0" err="1">
                <a:solidFill>
                  <a:schemeClr val="tx1"/>
                </a:solidFill>
              </a:rPr>
              <a:t>Membres</a:t>
            </a:r>
            <a:r>
              <a:rPr lang="en-US" sz="2800" dirty="0">
                <a:solidFill>
                  <a:schemeClr val="tx1"/>
                </a:solidFill>
              </a:rPr>
              <a:t> du </a:t>
            </a:r>
            <a:r>
              <a:rPr lang="en-US" sz="2800" dirty="0" err="1">
                <a:solidFill>
                  <a:schemeClr val="tx1"/>
                </a:solidFill>
              </a:rPr>
              <a:t>comité</a:t>
            </a:r>
            <a:r>
              <a:rPr lang="en-US" sz="2800" dirty="0">
                <a:solidFill>
                  <a:schemeClr val="tx1"/>
                </a:solidFill>
              </a:rPr>
              <a:t> des </a:t>
            </a:r>
            <a:r>
              <a:rPr lang="en-US" sz="2800" dirty="0" err="1">
                <a:solidFill>
                  <a:schemeClr val="tx1"/>
                </a:solidFill>
              </a:rPr>
              <a:t>usagers</a:t>
            </a:r>
            <a:r>
              <a:rPr lang="en-US" sz="2800" dirty="0">
                <a:solidFill>
                  <a:schemeClr val="tx1"/>
                </a:solidFill>
              </a:rPr>
              <a:t> du CUSM</a:t>
            </a:r>
            <a:endParaRPr lang="en-US" sz="2800" dirty="0"/>
          </a:p>
        </p:txBody>
      </p:sp>
      <p:sp>
        <p:nvSpPr>
          <p:cNvPr id="3" name="Content Placeholder 2"/>
          <p:cNvSpPr>
            <a:spLocks noGrp="1"/>
          </p:cNvSpPr>
          <p:nvPr>
            <p:ph idx="1"/>
          </p:nvPr>
        </p:nvSpPr>
        <p:spPr>
          <a:xfrm>
            <a:off x="1580777" y="1801241"/>
            <a:ext cx="7038967" cy="4351338"/>
          </a:xfrm>
        </p:spPr>
        <p:txBody>
          <a:bodyPr>
            <a:normAutofit/>
          </a:bodyPr>
          <a:lstStyle/>
          <a:p>
            <a:pPr marL="0" indent="0">
              <a:buNone/>
            </a:pPr>
            <a:r>
              <a:rPr lang="en-US" sz="2400" dirty="0">
                <a:solidFill>
                  <a:schemeClr val="tx1"/>
                </a:solidFill>
              </a:rPr>
              <a:t>Ingrid </a:t>
            </a:r>
            <a:r>
              <a:rPr lang="en-US" sz="2400" dirty="0" err="1">
                <a:solidFill>
                  <a:schemeClr val="tx1"/>
                </a:solidFill>
              </a:rPr>
              <a:t>Kovitch</a:t>
            </a:r>
            <a:r>
              <a:rPr lang="en-US" sz="2400" dirty="0">
                <a:solidFill>
                  <a:schemeClr val="tx1"/>
                </a:solidFill>
              </a:rPr>
              <a:t>, </a:t>
            </a:r>
            <a:r>
              <a:rPr lang="en-US" sz="2400" dirty="0" err="1">
                <a:solidFill>
                  <a:schemeClr val="tx1"/>
                </a:solidFill>
              </a:rPr>
              <a:t>Présidente</a:t>
            </a:r>
            <a:r>
              <a:rPr lang="en-US" sz="2400" dirty="0">
                <a:solidFill>
                  <a:schemeClr val="tx1"/>
                </a:solidFill>
              </a:rPr>
              <a:t> et </a:t>
            </a:r>
            <a:r>
              <a:rPr lang="en-US" sz="2400" dirty="0" err="1">
                <a:solidFill>
                  <a:schemeClr val="tx1"/>
                </a:solidFill>
              </a:rPr>
              <a:t>Secrétaire</a:t>
            </a:r>
            <a:endParaRPr lang="en-US" sz="2400" dirty="0">
              <a:solidFill>
                <a:schemeClr val="tx1"/>
              </a:solidFill>
            </a:endParaRPr>
          </a:p>
          <a:p>
            <a:pPr marL="0" indent="0">
              <a:buNone/>
            </a:pPr>
            <a:r>
              <a:rPr lang="en-US" sz="2400" dirty="0">
                <a:solidFill>
                  <a:schemeClr val="tx1"/>
                </a:solidFill>
              </a:rPr>
              <a:t>Deborah Radcliffe-Branch, Vice-</a:t>
            </a:r>
            <a:r>
              <a:rPr lang="en-US" sz="2400" dirty="0" err="1">
                <a:solidFill>
                  <a:schemeClr val="tx1"/>
                </a:solidFill>
              </a:rPr>
              <a:t>présidente</a:t>
            </a:r>
            <a:endParaRPr lang="en-US" sz="2400" dirty="0">
              <a:solidFill>
                <a:schemeClr val="tx1"/>
              </a:solidFill>
            </a:endParaRPr>
          </a:p>
          <a:p>
            <a:pPr marL="0" indent="0">
              <a:buNone/>
            </a:pPr>
            <a:r>
              <a:rPr lang="en-US" sz="2400" dirty="0">
                <a:solidFill>
                  <a:schemeClr val="tx1"/>
                </a:solidFill>
              </a:rPr>
              <a:t>Elijio (Joe) Ojeda, </a:t>
            </a:r>
            <a:r>
              <a:rPr lang="en-CA" sz="2400" b="0" i="0" dirty="0" err="1">
                <a:solidFill>
                  <a:schemeClr val="tx1"/>
                </a:solidFill>
                <a:effectLst/>
                <a:latin typeface="-apple-system"/>
              </a:rPr>
              <a:t>Trésorier</a:t>
            </a:r>
            <a:endParaRPr lang="en-CA" sz="2400" b="0" i="0" dirty="0">
              <a:solidFill>
                <a:schemeClr val="tx1"/>
              </a:solidFill>
              <a:effectLst/>
              <a:latin typeface="-apple-system"/>
            </a:endParaRPr>
          </a:p>
          <a:p>
            <a:pPr marL="0" indent="0">
              <a:buNone/>
            </a:pPr>
            <a:r>
              <a:rPr lang="en-US" sz="2400" dirty="0">
                <a:solidFill>
                  <a:schemeClr val="tx1"/>
                </a:solidFill>
              </a:rPr>
              <a:t>Amanda </a:t>
            </a:r>
            <a:r>
              <a:rPr lang="en-US" sz="2400" dirty="0" err="1">
                <a:solidFill>
                  <a:schemeClr val="tx1"/>
                </a:solidFill>
              </a:rPr>
              <a:t>Bercovitch</a:t>
            </a:r>
            <a:r>
              <a:rPr lang="en-US" sz="2400" dirty="0">
                <a:solidFill>
                  <a:schemeClr val="tx1"/>
                </a:solidFill>
              </a:rPr>
              <a:t>, </a:t>
            </a:r>
            <a:r>
              <a:rPr lang="en-CA" sz="2400" dirty="0" err="1">
                <a:solidFill>
                  <a:schemeClr val="tx1"/>
                </a:solidFill>
              </a:rPr>
              <a:t>Membre</a:t>
            </a:r>
            <a:endParaRPr lang="en-CA" sz="2400" b="0" i="0" dirty="0">
              <a:solidFill>
                <a:schemeClr val="tx1"/>
              </a:solidFill>
              <a:effectLst/>
              <a:latin typeface="-apple-system"/>
            </a:endParaRPr>
          </a:p>
          <a:p>
            <a:pPr marL="0" indent="0">
              <a:buNone/>
            </a:pPr>
            <a:r>
              <a:rPr lang="en-CA" sz="2400" dirty="0">
                <a:solidFill>
                  <a:schemeClr val="tx1"/>
                </a:solidFill>
                <a:latin typeface="-apple-system"/>
              </a:rPr>
              <a:t>Shari Neudorf, </a:t>
            </a:r>
            <a:r>
              <a:rPr lang="en-CA" sz="2400" dirty="0" err="1">
                <a:solidFill>
                  <a:schemeClr val="tx1"/>
                </a:solidFill>
                <a:latin typeface="-apple-system"/>
              </a:rPr>
              <a:t>Membre</a:t>
            </a:r>
            <a:endParaRPr lang="en-CA" sz="2400" dirty="0">
              <a:solidFill>
                <a:schemeClr val="tx1"/>
              </a:solidFill>
              <a:latin typeface="-apple-system"/>
            </a:endParaRPr>
          </a:p>
          <a:p>
            <a:pPr marL="0" indent="0">
              <a:buNone/>
            </a:pPr>
            <a:r>
              <a:rPr lang="en-CA" sz="2400" dirty="0">
                <a:solidFill>
                  <a:schemeClr val="tx1"/>
                </a:solidFill>
                <a:latin typeface="-apple-system"/>
              </a:rPr>
              <a:t>Alex Galli, </a:t>
            </a:r>
            <a:r>
              <a:rPr lang="en-CA" sz="2400" dirty="0" err="1">
                <a:solidFill>
                  <a:schemeClr val="tx1"/>
                </a:solidFill>
                <a:latin typeface="-apple-system"/>
              </a:rPr>
              <a:t>Membre</a:t>
            </a:r>
            <a:endParaRPr lang="en-CA" sz="2400" dirty="0">
              <a:solidFill>
                <a:schemeClr val="tx1"/>
              </a:solidFill>
              <a:latin typeface="-apple-system"/>
            </a:endParaRPr>
          </a:p>
          <a:p>
            <a:pPr marL="0" indent="0">
              <a:buNone/>
            </a:pPr>
            <a:r>
              <a:rPr lang="en-CA" sz="2400" dirty="0">
                <a:solidFill>
                  <a:schemeClr val="tx1"/>
                </a:solidFill>
                <a:latin typeface="-apple-system"/>
              </a:rPr>
              <a:t>Danielle Carter, </a:t>
            </a:r>
            <a:r>
              <a:rPr lang="en-CA" sz="2400" dirty="0" err="1">
                <a:solidFill>
                  <a:schemeClr val="tx1"/>
                </a:solidFill>
                <a:latin typeface="-apple-system"/>
              </a:rPr>
              <a:t>Membre</a:t>
            </a:r>
            <a:r>
              <a:rPr lang="en-CA" sz="2400" dirty="0">
                <a:solidFill>
                  <a:schemeClr val="tx1"/>
                </a:solidFill>
                <a:latin typeface="-apple-system"/>
              </a:rPr>
              <a:t> </a:t>
            </a:r>
            <a:r>
              <a:rPr lang="en-CA" sz="2400" dirty="0" err="1">
                <a:solidFill>
                  <a:schemeClr val="tx1"/>
                </a:solidFill>
                <a:latin typeface="-apple-system"/>
              </a:rPr>
              <a:t>désigné</a:t>
            </a:r>
            <a:r>
              <a:rPr lang="en-CA" sz="2400" dirty="0">
                <a:solidFill>
                  <a:schemeClr val="tx1"/>
                </a:solidFill>
                <a:latin typeface="-apple-system"/>
              </a:rPr>
              <a:t> du </a:t>
            </a:r>
            <a:r>
              <a:rPr lang="en-CA" sz="2400" dirty="0" err="1">
                <a:solidFill>
                  <a:schemeClr val="tx1"/>
                </a:solidFill>
                <a:latin typeface="-apple-system"/>
              </a:rPr>
              <a:t>comité</a:t>
            </a:r>
            <a:r>
              <a:rPr lang="en-CA" sz="2400" dirty="0">
                <a:solidFill>
                  <a:schemeClr val="tx1"/>
                </a:solidFill>
                <a:latin typeface="-apple-system"/>
              </a:rPr>
              <a:t> des </a:t>
            </a:r>
            <a:r>
              <a:rPr lang="en-CA" sz="2400" dirty="0">
                <a:latin typeface="-apple-system"/>
              </a:rPr>
              <a:t>  	</a:t>
            </a:r>
            <a:r>
              <a:rPr lang="en-CA" sz="2400" dirty="0">
                <a:solidFill>
                  <a:schemeClr val="tx1"/>
                </a:solidFill>
                <a:latin typeface="-apple-system"/>
              </a:rPr>
              <a:t>residents</a:t>
            </a:r>
            <a:r>
              <a:rPr lang="en-CA" sz="2400" dirty="0">
                <a:latin typeface="-apple-system"/>
              </a:rPr>
              <a:t> </a:t>
            </a:r>
            <a:r>
              <a:rPr lang="en-CA" sz="2400" dirty="0">
                <a:solidFill>
                  <a:schemeClr val="tx1"/>
                </a:solidFill>
                <a:latin typeface="-apple-system"/>
              </a:rPr>
              <a:t>de Camille-Lefebvre</a:t>
            </a:r>
          </a:p>
          <a:p>
            <a:pPr marL="0" indent="0">
              <a:buNone/>
            </a:pPr>
            <a:r>
              <a:rPr lang="en-US" sz="2400" dirty="0">
                <a:solidFill>
                  <a:schemeClr val="tx1"/>
                </a:solidFill>
              </a:rPr>
              <a:t>Grace </a:t>
            </a:r>
            <a:r>
              <a:rPr lang="en-US" sz="2400" dirty="0" err="1">
                <a:solidFill>
                  <a:schemeClr val="tx1"/>
                </a:solidFill>
              </a:rPr>
              <a:t>Canonico</a:t>
            </a:r>
            <a:r>
              <a:rPr lang="en-US" sz="2400" dirty="0">
                <a:solidFill>
                  <a:schemeClr val="tx1"/>
                </a:solidFill>
              </a:rPr>
              <a:t>, </a:t>
            </a:r>
            <a:r>
              <a:rPr lang="en-CA" sz="2400" b="0" i="0" dirty="0" err="1">
                <a:solidFill>
                  <a:srgbClr val="1B1E25"/>
                </a:solidFill>
                <a:effectLst/>
                <a:latin typeface="-apple-system"/>
              </a:rPr>
              <a:t>Personne-ressource</a:t>
            </a:r>
            <a:endParaRPr lang="en-CA" sz="2400" b="0" i="0" dirty="0">
              <a:solidFill>
                <a:srgbClr val="1B1E25"/>
              </a:solidFill>
              <a:effectLst/>
              <a:latin typeface="-apple-system"/>
            </a:endParaRPr>
          </a:p>
          <a:p>
            <a:pPr marL="0" indent="0">
              <a:buNone/>
            </a:pPr>
            <a:endParaRPr lang="en-US" dirty="0"/>
          </a:p>
        </p:txBody>
      </p:sp>
    </p:spTree>
    <p:extLst>
      <p:ext uri="{BB962C8B-B14F-4D97-AF65-F5344CB8AC3E}">
        <p14:creationId xmlns:p14="http://schemas.microsoft.com/office/powerpoint/2010/main" val="223559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7838" y="365127"/>
            <a:ext cx="7774424" cy="1325563"/>
          </a:xfrm>
        </p:spPr>
        <p:txBody>
          <a:bodyPr/>
          <a:lstStyle/>
          <a:p>
            <a:r>
              <a:rPr lang="fr-FR" sz="3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Ce que le comité des usagers peut faire</a:t>
            </a:r>
            <a:endParaRPr lang="en-US" dirty="0"/>
          </a:p>
        </p:txBody>
      </p:sp>
      <p:sp>
        <p:nvSpPr>
          <p:cNvPr id="3" name="Content Placeholder 2"/>
          <p:cNvSpPr>
            <a:spLocks noGrp="1"/>
          </p:cNvSpPr>
          <p:nvPr>
            <p:ph idx="1"/>
          </p:nvPr>
        </p:nvSpPr>
        <p:spPr>
          <a:xfrm>
            <a:off x="1044329" y="1889760"/>
            <a:ext cx="7774424" cy="4213228"/>
          </a:xfrm>
        </p:spPr>
        <p:txBody>
          <a:bodyPr>
            <a:normAutofit/>
          </a:bodyPr>
          <a:lstStyle/>
          <a:p>
            <a:r>
              <a:rPr lang="fr-FR" sz="2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Comité mandaté par la loi</a:t>
            </a:r>
          </a:p>
          <a:p>
            <a:r>
              <a:rPr lang="fr-FR" sz="2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Vous informer de vos droits en matière de services de santé et DÉFENDRE ces droits, tant individuellement que collectivement</a:t>
            </a:r>
            <a:endParaRPr lang="en-CA" sz="2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2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Promouvoir l'amélioration de la qualité des services offerts par le CUSM, et la qualité des conditions de vie des résidents du centre d'hébergement Camille-Lefebvre</a:t>
            </a:r>
            <a:endParaRPr lang="en-CA" sz="2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2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Recevoir vos commentaires, suggestions et insatisfactions </a:t>
            </a:r>
            <a:endParaRPr lang="en-CA" sz="2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24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Vous aider à déposer une plainte</a:t>
            </a:r>
            <a:endParaRPr lang="en-CA"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845073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3038" y="255399"/>
            <a:ext cx="7774424" cy="1325563"/>
          </a:xfrm>
        </p:spPr>
        <p:txBody>
          <a:bodyPr/>
          <a:lstStyle/>
          <a:p>
            <a:r>
              <a:rPr lang="fr-FR"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Ce que le comité des usagers </a:t>
            </a:r>
            <a:r>
              <a:rPr lang="fr-FR" u="sng"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ne peut pas </a:t>
            </a:r>
            <a:r>
              <a:rPr lang="fr-FR"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faire</a:t>
            </a:r>
            <a:endParaRPr lang="en-US" dirty="0"/>
          </a:p>
        </p:txBody>
      </p:sp>
      <p:sp>
        <p:nvSpPr>
          <p:cNvPr id="3" name="Content Placeholder 2"/>
          <p:cNvSpPr>
            <a:spLocks noGrp="1"/>
          </p:cNvSpPr>
          <p:nvPr>
            <p:ph idx="1"/>
          </p:nvPr>
        </p:nvSpPr>
        <p:spPr>
          <a:xfrm>
            <a:off x="1239401" y="1743456"/>
            <a:ext cx="7774424" cy="4409123"/>
          </a:xfrm>
        </p:spPr>
        <p:txBody>
          <a:bodyPr/>
          <a:lstStyle/>
          <a:p>
            <a:r>
              <a:rPr lang="fr-FR"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Fournir des conseils ou des soins médicaux</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Vous trouver un médecin de famille</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Avancer votre rendez-vous ou votre chirurgie</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Réduire votre temps d'attente dans une clinique ou une salle d'urgence</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fr-FR"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Nous ne pouvons pas faire de miracles!   </a:t>
            </a:r>
          </a:p>
          <a:p>
            <a:r>
              <a:rPr lang="en-CA"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CA" sz="2800" kern="1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Mais</a:t>
            </a:r>
            <a:r>
              <a:rPr lang="en-CA"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nous </a:t>
            </a:r>
            <a:r>
              <a:rPr lang="en-CA" sz="2800" kern="1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pouvons</a:t>
            </a:r>
            <a:r>
              <a:rPr lang="en-CA"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essayer </a:t>
            </a:r>
            <a:r>
              <a:rPr lang="en-CA" sz="2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a:t>
            </a:r>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716214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6190" y="500062"/>
            <a:ext cx="7774424" cy="1325563"/>
          </a:xfrm>
        </p:spPr>
        <p:txBody>
          <a:bodyPr>
            <a:normAutofit/>
          </a:bodyPr>
          <a:lstStyle/>
          <a:p>
            <a:r>
              <a:rPr lang="fr-FR" sz="32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S</a:t>
            </a:r>
            <a:r>
              <a:rPr lang="fr-FR" sz="3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ous-comités de comité des usagers</a:t>
            </a:r>
            <a:br>
              <a:rPr lang="en-CA" sz="14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1623614" y="1825625"/>
            <a:ext cx="7774424" cy="3726371"/>
          </a:xfrm>
        </p:spPr>
        <p:txBody>
          <a:bodyPr/>
          <a:lstStyle/>
          <a:p>
            <a:pPr marL="342900" lvl="0" indent="-342900">
              <a:buFont typeface="+mj-lt"/>
              <a:buAutoNum type="arabicPeriod"/>
            </a:pPr>
            <a:r>
              <a:rPr lang="en-CA" sz="2400" dirty="0">
                <a:effectLst/>
                <a:latin typeface="Calibri" panose="020F0502020204030204" pitchFamily="34" charset="0"/>
                <a:ea typeface="Calibri" panose="020F0502020204030204" pitchFamily="34" charset="0"/>
                <a:cs typeface="Times New Roman" panose="02020603050405020304" pitchFamily="18" charset="0"/>
              </a:rPr>
              <a:t>MGH Advocacy Group</a:t>
            </a:r>
          </a:p>
          <a:p>
            <a:pPr marL="342900" lvl="0" indent="-342900">
              <a:buFont typeface="+mj-lt"/>
              <a:buAutoNum type="arabicPeriod"/>
            </a:pPr>
            <a:r>
              <a:rPr lang="en-CA" sz="2400" dirty="0">
                <a:effectLst/>
                <a:latin typeface="Calibri" panose="020F0502020204030204" pitchFamily="34" charset="0"/>
                <a:ea typeface="Calibri" panose="020F0502020204030204" pitchFamily="34" charset="0"/>
                <a:cs typeface="Times New Roman" panose="02020603050405020304" pitchFamily="18" charset="0"/>
              </a:rPr>
              <a:t> Neuro Advisory Group</a:t>
            </a:r>
          </a:p>
          <a:p>
            <a:pPr marL="342900" lvl="0" indent="-342900">
              <a:buFont typeface="+mj-lt"/>
              <a:buAutoNum type="arabicPeriod"/>
            </a:pPr>
            <a:r>
              <a:rPr lang="en-CA" sz="2400" dirty="0">
                <a:effectLst/>
                <a:latin typeface="Calibri" panose="020F0502020204030204" pitchFamily="34" charset="0"/>
                <a:ea typeface="Calibri" panose="020F0502020204030204" pitchFamily="34" charset="0"/>
                <a:cs typeface="Times New Roman" panose="02020603050405020304" pitchFamily="18" charset="0"/>
              </a:rPr>
              <a:t> RVH Community Advocacy Council</a:t>
            </a:r>
          </a:p>
          <a:p>
            <a:pPr marL="342900" lvl="0" indent="-342900">
              <a:buFont typeface="+mj-lt"/>
              <a:buAutoNum type="arabicPeriod"/>
            </a:pPr>
            <a:r>
              <a:rPr lang="en-CA" sz="2400" dirty="0">
                <a:effectLst/>
                <a:latin typeface="Calibri" panose="020F0502020204030204" pitchFamily="34" charset="0"/>
                <a:ea typeface="Calibri" panose="020F0502020204030204" pitchFamily="34" charset="0"/>
                <a:cs typeface="Times New Roman" panose="02020603050405020304" pitchFamily="18" charset="0"/>
              </a:rPr>
              <a:t> Children’s </a:t>
            </a:r>
            <a:r>
              <a:rPr lang="en-CA" sz="2400" dirty="0">
                <a:latin typeface="Calibri" panose="020F0502020204030204" pitchFamily="34" charset="0"/>
                <a:ea typeface="Calibri" panose="020F0502020204030204" pitchFamily="34" charset="0"/>
                <a:cs typeface="Times New Roman" panose="02020603050405020304" pitchFamily="18" charset="0"/>
              </a:rPr>
              <a:t>Advocacy Subcommittee</a:t>
            </a:r>
            <a:endParaRPr lang="en-CA"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n-CA" sz="2400" dirty="0">
                <a:effectLst/>
                <a:latin typeface="Calibri" panose="020F0502020204030204" pitchFamily="34" charset="0"/>
                <a:ea typeface="Calibri" panose="020F0502020204030204" pitchFamily="34" charset="0"/>
                <a:cs typeface="Times New Roman" panose="02020603050405020304" pitchFamily="18" charset="0"/>
              </a:rPr>
              <a:t> Cancer Care Advocacy Subcommittee</a:t>
            </a:r>
          </a:p>
          <a:p>
            <a:pPr marL="342900" lvl="0" indent="-342900">
              <a:buFont typeface="+mj-lt"/>
              <a:buAutoNum type="arabicPeriod"/>
            </a:pPr>
            <a:r>
              <a:rPr lang="en-CA" sz="2400" dirty="0">
                <a:effectLst/>
                <a:latin typeface="Calibri" panose="020F0502020204030204" pitchFamily="34" charset="0"/>
                <a:ea typeface="Calibri" panose="020F0502020204030204" pitchFamily="34" charset="0"/>
                <a:cs typeface="Times New Roman" panose="02020603050405020304" pitchFamily="18" charset="0"/>
              </a:rPr>
              <a:t> Indigenous Advocacy Subcommittee</a:t>
            </a:r>
          </a:p>
          <a:p>
            <a:pPr marL="342900" indent="-342900">
              <a:buFont typeface="+mj-lt"/>
              <a:buAutoNum type="arabicPeriod"/>
            </a:pPr>
            <a:r>
              <a:rPr lang="en-CA" sz="2400" dirty="0">
                <a:latin typeface="Calibri" panose="020F0502020204030204" pitchFamily="34" charset="0"/>
                <a:ea typeface="Calibri" panose="020F0502020204030204" pitchFamily="34" charset="0"/>
                <a:cs typeface="Times New Roman" panose="02020603050405020304" pitchFamily="18" charset="0"/>
              </a:rPr>
              <a:t>Mental Health </a:t>
            </a:r>
            <a:r>
              <a:rPr lang="en-CA" sz="2400" dirty="0">
                <a:effectLst/>
                <a:latin typeface="Calibri" panose="020F0502020204030204" pitchFamily="34" charset="0"/>
                <a:ea typeface="Calibri" panose="020F0502020204030204" pitchFamily="34" charset="0"/>
                <a:cs typeface="Times New Roman" panose="02020603050405020304" pitchFamily="18" charset="0"/>
              </a:rPr>
              <a:t>Advocacy Subcommittee</a:t>
            </a:r>
          </a:p>
          <a:p>
            <a:pPr marL="342900" indent="-342900">
              <a:buFont typeface="+mj-lt"/>
              <a:buAutoNum type="arabicPeriod"/>
            </a:pPr>
            <a:r>
              <a:rPr lang="en-CA" sz="2400" dirty="0">
                <a:effectLst/>
                <a:latin typeface="Calibri" panose="020F0502020204030204" pitchFamily="34" charset="0"/>
                <a:ea typeface="Calibri" panose="020F0502020204030204" pitchFamily="34" charset="0"/>
                <a:cs typeface="Times New Roman" panose="02020603050405020304" pitchFamily="18" charset="0"/>
              </a:rPr>
              <a:t>2SLGBTQ+ Advocacy Subcommittee</a:t>
            </a:r>
          </a:p>
          <a:p>
            <a:pPr marL="342900" lvl="0" indent="-342900">
              <a:buFont typeface="+mj-lt"/>
              <a:buAutoNum type="arabicPeriod"/>
            </a:pPr>
            <a:endParaRPr lang="en-CA"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endParaRPr lang="en-CA"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374254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EC685-96E9-0AE8-2562-D806AA8B8AFB}"/>
              </a:ext>
            </a:extLst>
          </p:cNvPr>
          <p:cNvSpPr>
            <a:spLocks noGrp="1"/>
          </p:cNvSpPr>
          <p:nvPr>
            <p:ph type="title"/>
          </p:nvPr>
        </p:nvSpPr>
        <p:spPr>
          <a:xfrm>
            <a:off x="1828634" y="0"/>
            <a:ext cx="7070884" cy="1283687"/>
          </a:xfrm>
        </p:spPr>
        <p:txBody>
          <a:bodyPr>
            <a:normAutofit/>
          </a:bodyPr>
          <a:lstStyle/>
          <a:p>
            <a:r>
              <a:rPr lang="fr-FR" sz="2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Les membres du comité des usagers ou des sous-comités participent à un certain nombre de comités du CUSM</a:t>
            </a:r>
            <a:endParaRPr lang="en-US" sz="2200" dirty="0"/>
          </a:p>
        </p:txBody>
      </p:sp>
      <p:sp>
        <p:nvSpPr>
          <p:cNvPr id="3" name="Content Placeholder 2">
            <a:extLst>
              <a:ext uri="{FF2B5EF4-FFF2-40B4-BE49-F238E27FC236}">
                <a16:creationId xmlns:a16="http://schemas.microsoft.com/office/drawing/2014/main" id="{DD6398DF-7F4B-354A-8BB4-E814E2A9F8C7}"/>
              </a:ext>
            </a:extLst>
          </p:cNvPr>
          <p:cNvSpPr>
            <a:spLocks noGrp="1"/>
          </p:cNvSpPr>
          <p:nvPr>
            <p:ph idx="1"/>
          </p:nvPr>
        </p:nvSpPr>
        <p:spPr>
          <a:xfrm>
            <a:off x="1706714" y="1901952"/>
            <a:ext cx="7070884" cy="3794280"/>
          </a:xfrm>
        </p:spPr>
        <p:txBody>
          <a:bodyPr>
            <a:normAutofit/>
          </a:bodyPr>
          <a:lstStyle/>
          <a:p>
            <a:r>
              <a:rPr lang="fr-FR" sz="2600" kern="100" dirty="0">
                <a:solidFill>
                  <a:srgbClr val="000000"/>
                </a:solidFill>
                <a:effectLst/>
                <a:ea typeface="Calibri" panose="020F0502020204030204" pitchFamily="34" charset="0"/>
                <a:cs typeface="Calibri" panose="020F0502020204030204" pitchFamily="34" charset="0"/>
              </a:rPr>
              <a:t>Conseil d'administration du CUSM</a:t>
            </a:r>
            <a:endParaRPr lang="en-CA" sz="2600" kern="100" dirty="0">
              <a:effectLst/>
              <a:ea typeface="Calibri" panose="020F0502020204030204" pitchFamily="34" charset="0"/>
              <a:cs typeface="Calibri" panose="020F0502020204030204" pitchFamily="34" charset="0"/>
            </a:endParaRPr>
          </a:p>
          <a:p>
            <a:r>
              <a:rPr lang="fr-FR" sz="2600" kern="100" dirty="0">
                <a:solidFill>
                  <a:srgbClr val="000000"/>
                </a:solidFill>
                <a:effectLst/>
                <a:ea typeface="Calibri" panose="020F0502020204030204" pitchFamily="34" charset="0"/>
                <a:cs typeface="Calibri" panose="020F0502020204030204" pitchFamily="34" charset="0"/>
              </a:rPr>
              <a:t>Comité de vigilance</a:t>
            </a:r>
            <a:endParaRPr lang="en-CA" sz="2600" kern="100" dirty="0">
              <a:effectLst/>
              <a:ea typeface="Calibri" panose="020F0502020204030204" pitchFamily="34" charset="0"/>
              <a:cs typeface="Calibri" panose="020F0502020204030204" pitchFamily="34" charset="0"/>
            </a:endParaRPr>
          </a:p>
          <a:p>
            <a:r>
              <a:rPr lang="fr-FR" sz="2600" kern="100" dirty="0">
                <a:solidFill>
                  <a:srgbClr val="000000"/>
                </a:solidFill>
                <a:effectLst/>
                <a:ea typeface="Calibri" panose="020F0502020204030204" pitchFamily="34" charset="0"/>
                <a:cs typeface="Calibri" panose="020F0502020204030204" pitchFamily="34" charset="0"/>
              </a:rPr>
              <a:t>Conseil des </a:t>
            </a:r>
            <a:r>
              <a:rPr lang="en-CA" sz="2600" b="0" i="0" dirty="0" err="1">
                <a:solidFill>
                  <a:srgbClr val="000000"/>
                </a:solidFill>
                <a:effectLst/>
                <a:cs typeface="Calibri" panose="020F0502020204030204" pitchFamily="34" charset="0"/>
              </a:rPr>
              <a:t>infirmières</a:t>
            </a:r>
            <a:r>
              <a:rPr lang="en-CA" sz="2600" b="0" i="0" dirty="0">
                <a:solidFill>
                  <a:srgbClr val="000000"/>
                </a:solidFill>
                <a:effectLst/>
                <a:cs typeface="Calibri" panose="020F0502020204030204" pitchFamily="34" charset="0"/>
              </a:rPr>
              <a:t> et des </a:t>
            </a:r>
            <a:r>
              <a:rPr lang="en-CA" sz="2600" b="0" i="0" dirty="0" err="1">
                <a:solidFill>
                  <a:srgbClr val="000000"/>
                </a:solidFill>
                <a:effectLst/>
                <a:cs typeface="Calibri" panose="020F0502020204030204" pitchFamily="34" charset="0"/>
              </a:rPr>
              <a:t>infirmiers</a:t>
            </a:r>
            <a:r>
              <a:rPr lang="en-CA" sz="2600" b="0" i="0" dirty="0">
                <a:solidFill>
                  <a:srgbClr val="000000"/>
                </a:solidFill>
                <a:effectLst/>
                <a:cs typeface="Calibri" panose="020F0502020204030204" pitchFamily="34" charset="0"/>
              </a:rPr>
              <a:t> </a:t>
            </a:r>
          </a:p>
          <a:p>
            <a:r>
              <a:rPr lang="fr-FR" sz="2600" kern="100" dirty="0">
                <a:solidFill>
                  <a:srgbClr val="000000"/>
                </a:solidFill>
                <a:effectLst/>
                <a:ea typeface="Calibri" panose="020F0502020204030204" pitchFamily="34" charset="0"/>
                <a:cs typeface="Calibri" panose="020F0502020204030204" pitchFamily="34" charset="0"/>
              </a:rPr>
              <a:t>Comité de lutte contre les infections</a:t>
            </a:r>
            <a:endParaRPr lang="en-CA" sz="2600" kern="100" dirty="0">
              <a:effectLst/>
              <a:ea typeface="Calibri" panose="020F0502020204030204" pitchFamily="34" charset="0"/>
              <a:cs typeface="Calibri" panose="020F0502020204030204" pitchFamily="34" charset="0"/>
            </a:endParaRPr>
          </a:p>
          <a:p>
            <a:r>
              <a:rPr lang="fr-FR" sz="2600" kern="100" dirty="0">
                <a:solidFill>
                  <a:srgbClr val="000000"/>
                </a:solidFill>
                <a:effectLst/>
                <a:ea typeface="Calibri" panose="020F0502020204030204" pitchFamily="34" charset="0"/>
                <a:cs typeface="Calibri" panose="020F0502020204030204" pitchFamily="34" charset="0"/>
              </a:rPr>
              <a:t>Comité d'accessibilité</a:t>
            </a:r>
            <a:endParaRPr lang="en-CA" sz="2600" kern="100" dirty="0">
              <a:effectLst/>
              <a:ea typeface="Calibri" panose="020F0502020204030204" pitchFamily="34" charset="0"/>
              <a:cs typeface="Calibri" panose="020F0502020204030204" pitchFamily="34" charset="0"/>
            </a:endParaRPr>
          </a:p>
          <a:p>
            <a:r>
              <a:rPr lang="fr-FR" sz="2600" kern="100" dirty="0">
                <a:solidFill>
                  <a:srgbClr val="000000"/>
                </a:solidFill>
                <a:effectLst/>
                <a:ea typeface="Calibri" panose="020F0502020204030204" pitchFamily="34" charset="0"/>
                <a:cs typeface="Calibri" panose="020F0502020204030204" pitchFamily="34" charset="0"/>
              </a:rPr>
              <a:t>Comité exécutif de la Mission des soins en cancérologie</a:t>
            </a:r>
            <a:endParaRPr lang="en-CA" sz="2600" kern="100" dirty="0">
              <a:effectLst/>
              <a:ea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2370737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BBA27F9-9D90-4745-87FA-382374DE70DD}"/>
              </a:ext>
            </a:extLst>
          </p:cNvPr>
          <p:cNvSpPr>
            <a:spLocks noGrp="1"/>
          </p:cNvSpPr>
          <p:nvPr>
            <p:ph type="body" sz="half" idx="2"/>
          </p:nvPr>
        </p:nvSpPr>
        <p:spPr/>
        <p:txBody>
          <a:bodyPr/>
          <a:lstStyle/>
          <a:p>
            <a:pPr algn="ctr"/>
            <a:endParaRPr lang="en-US" sz="1600" b="1" dirty="0"/>
          </a:p>
          <a:p>
            <a:pPr algn="ctr"/>
            <a:endParaRPr lang="en-US" sz="1600" b="1" dirty="0"/>
          </a:p>
          <a:p>
            <a:pPr algn="ctr"/>
            <a:endParaRPr lang="en-US" sz="3200" b="1" dirty="0"/>
          </a:p>
          <a:p>
            <a:endParaRPr lang="en-US" dirty="0"/>
          </a:p>
        </p:txBody>
      </p:sp>
      <p:sp>
        <p:nvSpPr>
          <p:cNvPr id="4" name="TextBox 3">
            <a:extLst>
              <a:ext uri="{FF2B5EF4-FFF2-40B4-BE49-F238E27FC236}">
                <a16:creationId xmlns:a16="http://schemas.microsoft.com/office/drawing/2014/main" id="{F4941A76-6DB2-DE63-6F6D-46F100F1F7BD}"/>
              </a:ext>
            </a:extLst>
          </p:cNvPr>
          <p:cNvSpPr txBox="1"/>
          <p:nvPr/>
        </p:nvSpPr>
        <p:spPr>
          <a:xfrm>
            <a:off x="1041721" y="775503"/>
            <a:ext cx="7130005" cy="6155531"/>
          </a:xfrm>
          <a:prstGeom prst="rect">
            <a:avLst/>
          </a:prstGeom>
          <a:noFill/>
        </p:spPr>
        <p:txBody>
          <a:bodyPr wrap="square">
            <a:spAutoFit/>
          </a:bodyPr>
          <a:lstStyle/>
          <a:p>
            <a:pPr algn="ctr"/>
            <a:endParaRPr lang="en-US" sz="1800" b="1" dirty="0"/>
          </a:p>
          <a:p>
            <a:pPr algn="ctr"/>
            <a:endParaRPr lang="en-US" b="1" dirty="0"/>
          </a:p>
          <a:p>
            <a:pPr algn="ctr"/>
            <a:endParaRPr lang="en-US" b="1" dirty="0"/>
          </a:p>
          <a:p>
            <a:pPr algn="ctr"/>
            <a:r>
              <a:rPr lang="en-US" sz="4000" b="1" dirty="0"/>
              <a:t>2024 – 2025 </a:t>
            </a:r>
          </a:p>
          <a:p>
            <a:pPr algn="ctr"/>
            <a:endParaRPr lang="en-US" sz="4000" b="1" dirty="0"/>
          </a:p>
          <a:p>
            <a:pPr algn="ctr"/>
            <a:r>
              <a:rPr lang="fr-FR" sz="4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R</a:t>
            </a:r>
            <a:r>
              <a:rPr lang="fr-FR" sz="4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apport annuel</a:t>
            </a:r>
          </a:p>
          <a:p>
            <a:pPr algn="ctr"/>
            <a:r>
              <a:rPr lang="fr-FR" sz="4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du comité des usagers</a:t>
            </a:r>
            <a:r>
              <a:rPr lang="en-CA" sz="4000" dirty="0">
                <a:effectLst/>
              </a:rPr>
              <a:t> </a:t>
            </a:r>
            <a:endParaRPr lang="en-US" sz="4000" dirty="0"/>
          </a:p>
          <a:p>
            <a:pPr algn="ctr"/>
            <a:endParaRPr lang="en-US" b="1" dirty="0"/>
          </a:p>
          <a:p>
            <a:pPr algn="ctr"/>
            <a:endParaRPr lang="en-US" sz="1800" b="1" dirty="0"/>
          </a:p>
          <a:p>
            <a:pPr algn="ctr"/>
            <a:endParaRPr lang="en-US" b="1" dirty="0"/>
          </a:p>
          <a:p>
            <a:pPr algn="ctr"/>
            <a:endParaRPr lang="en-US" sz="1800" b="1" dirty="0"/>
          </a:p>
          <a:p>
            <a:pPr algn="ctr"/>
            <a:endParaRPr lang="en-US" b="1" dirty="0"/>
          </a:p>
          <a:p>
            <a:pPr algn="ctr"/>
            <a:endParaRPr lang="en-US" sz="1800" b="1" dirty="0"/>
          </a:p>
          <a:p>
            <a:pPr algn="ctr"/>
            <a:endParaRPr lang="en-US" b="1" dirty="0"/>
          </a:p>
          <a:p>
            <a:pPr algn="ctr"/>
            <a:endParaRPr lang="en-US" sz="1800" b="1" dirty="0"/>
          </a:p>
          <a:p>
            <a:pPr algn="ctr"/>
            <a:endParaRPr lang="en-US" b="1" dirty="0"/>
          </a:p>
          <a:p>
            <a:pPr algn="ctr"/>
            <a:endParaRPr lang="en-US" sz="1800" b="1" dirty="0"/>
          </a:p>
        </p:txBody>
      </p:sp>
    </p:spTree>
    <p:extLst>
      <p:ext uri="{BB962C8B-B14F-4D97-AF65-F5344CB8AC3E}">
        <p14:creationId xmlns:p14="http://schemas.microsoft.com/office/powerpoint/2010/main" val="53158876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UC_RadcliffeBranchD_240941_Users' Committee POWERPOINT_19April2024" id="{9E0BCD3E-994C-B947-A1C0-9FFE7831090D}" vid="{0C994886-7260-5F4E-B34A-8BDF9E717EB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21776</TotalTime>
  <Words>3308</Words>
  <Application>Microsoft Macintosh PowerPoint</Application>
  <PresentationFormat>Custom</PresentationFormat>
  <Paragraphs>552</Paragraphs>
  <Slides>39</Slides>
  <Notes>27</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39</vt:i4>
      </vt:variant>
    </vt:vector>
  </HeadingPairs>
  <TitlesOfParts>
    <vt:vector size="51" baseType="lpstr">
      <vt:lpstr>-apple-system</vt:lpstr>
      <vt:lpstr>Aller</vt:lpstr>
      <vt:lpstr>Aptos</vt:lpstr>
      <vt:lpstr>Arial</vt:lpstr>
      <vt:lpstr>Calibri</vt:lpstr>
      <vt:lpstr>Cambria</vt:lpstr>
      <vt:lpstr>Merriweather Sans</vt:lpstr>
      <vt:lpstr>Segoe UI</vt:lpstr>
      <vt:lpstr>Times New Roman</vt:lpstr>
      <vt:lpstr>WordVisi_MSFontService</vt:lpstr>
      <vt:lpstr>WordVisiPilcrow_MSFontService</vt:lpstr>
      <vt:lpstr>Office Theme</vt:lpstr>
      <vt:lpstr>PowerPoint Presentation</vt:lpstr>
      <vt:lpstr>PowerPoint Presentation</vt:lpstr>
      <vt:lpstr>                Ordre du jour</vt:lpstr>
      <vt:lpstr>Membres du comité des usagers du CUSM</vt:lpstr>
      <vt:lpstr>Ce que le comité des usagers peut faire</vt:lpstr>
      <vt:lpstr>Ce que le comité des usagers ne peut pas faire</vt:lpstr>
      <vt:lpstr>    Sous-comités de comité des usagers </vt:lpstr>
      <vt:lpstr>Les membres du comité des usagers ou des sous-comités participent à un certain nombre de comités du CUSM</vt:lpstr>
      <vt:lpstr>PowerPoint Presentation</vt:lpstr>
      <vt:lpstr>  Visibilité, médias sociaux et site web du CUSM</vt:lpstr>
      <vt:lpstr>                   L’accessibilité</vt:lpstr>
      <vt:lpstr>                        OPAL</vt:lpstr>
      <vt:lpstr>                        Clinique Metabolique/Endocrinologie</vt:lpstr>
      <vt:lpstr>        Nouvelle politique des centres de prélèvements  </vt:lpstr>
      <vt:lpstr>         Clinique périopératoire (MGH)</vt:lpstr>
      <vt:lpstr>                        VARIA  (1)</vt:lpstr>
      <vt:lpstr>                        VARIA  (2)</vt:lpstr>
      <vt:lpstr>                        VARIA  (3)</vt:lpstr>
      <vt:lpstr>                  Collaborations et Consultations (1)</vt:lpstr>
      <vt:lpstr>                  Collaborations et Consultations (2)</vt:lpstr>
      <vt:lpstr>                   Collaborations et Consultations (3)</vt:lpstr>
      <vt:lpstr>Comité des résidents CHSLD Camille-Lefebvre (1)</vt:lpstr>
      <vt:lpstr>Comité des résidents CHSLD Camille-Lefebvre (2)</vt:lpstr>
      <vt:lpstr>Comité des résidents CHSLD Camille-Lefebvre (3)</vt:lpstr>
      <vt:lpstr>PowerPoint Presentation</vt:lpstr>
      <vt:lpstr>Statistics for Complaints and Requests for Assistance</vt:lpstr>
      <vt:lpstr>Breakdown of Communications received in 2024-2025, by Type </vt:lpstr>
      <vt:lpstr>Most Frequent Complaint and Request for Assistance Themes      </vt:lpstr>
      <vt:lpstr> Complaints Received in 2024-2025 by Category  </vt:lpstr>
      <vt:lpstr>Definitions of Complaints Categories based on the MSSS’s SIGPAQS  </vt:lpstr>
      <vt:lpstr>   Complaints and Requests for Assistance by Site (2024-2025) </vt:lpstr>
      <vt:lpstr>Comparative Percentage of Complaints and Requests for Assistance by Site over past 5 years</vt:lpstr>
      <vt:lpstr>Explanations for Notable Changes by Site 2024-2025 versus 2023-2024</vt:lpstr>
      <vt:lpstr>5-year Overall Comparison of Complaints and Requests for Assistance</vt:lpstr>
      <vt:lpstr>Possible Explanations for Changes in 2024-2025</vt:lpstr>
      <vt:lpstr>How Patients and Caregivers Contacted the Users’ Committee </vt:lpstr>
      <vt:lpstr>Thank you</vt:lpstr>
      <vt:lpstr>Financials UC 2024 - 2025</vt:lpstr>
      <vt:lpstr>        Bienvenue au nouveau Comité des usagers!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Ingrid Kovitch (CUSM)</dc:creator>
  <cp:lastModifiedBy>Ingrid Kovitch (CUSM)</cp:lastModifiedBy>
  <cp:revision>98</cp:revision>
  <dcterms:created xsi:type="dcterms:W3CDTF">2024-04-19T18:12:05Z</dcterms:created>
  <dcterms:modified xsi:type="dcterms:W3CDTF">2025-06-18T14:16:05Z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a7d8d5d-78e2-4a62-9fcd-016eb5e4c57c_Enabled">
    <vt:lpwstr>true</vt:lpwstr>
  </property>
  <property fmtid="{D5CDD505-2E9C-101B-9397-08002B2CF9AE}" pid="3" name="MSIP_Label_6a7d8d5d-78e2-4a62-9fcd-016eb5e4c57c_SetDate">
    <vt:lpwstr>2024-04-19T18:13:09Z</vt:lpwstr>
  </property>
  <property fmtid="{D5CDD505-2E9C-101B-9397-08002B2CF9AE}" pid="4" name="MSIP_Label_6a7d8d5d-78e2-4a62-9fcd-016eb5e4c57c_Method">
    <vt:lpwstr>Standard</vt:lpwstr>
  </property>
  <property fmtid="{D5CDD505-2E9C-101B-9397-08002B2CF9AE}" pid="5" name="MSIP_Label_6a7d8d5d-78e2-4a62-9fcd-016eb5e4c57c_Name">
    <vt:lpwstr>Général</vt:lpwstr>
  </property>
  <property fmtid="{D5CDD505-2E9C-101B-9397-08002B2CF9AE}" pid="6" name="MSIP_Label_6a7d8d5d-78e2-4a62-9fcd-016eb5e4c57c_SiteId">
    <vt:lpwstr>06e1fe28-5f8b-4075-bf6c-ae24be1a7992</vt:lpwstr>
  </property>
  <property fmtid="{D5CDD505-2E9C-101B-9397-08002B2CF9AE}" pid="7" name="MSIP_Label_6a7d8d5d-78e2-4a62-9fcd-016eb5e4c57c_ActionId">
    <vt:lpwstr>34ad4a0b-695d-4a1e-a0bc-0729b22b56c2</vt:lpwstr>
  </property>
  <property fmtid="{D5CDD505-2E9C-101B-9397-08002B2CF9AE}" pid="8" name="MSIP_Label_6a7d8d5d-78e2-4a62-9fcd-016eb5e4c57c_ContentBits">
    <vt:lpwstr>0</vt:lpwstr>
  </property>
</Properties>
</file>